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3"/>
  </p:notesMasterIdLst>
  <p:sldIdLst>
    <p:sldId id="256" r:id="rId2"/>
    <p:sldId id="257" r:id="rId3"/>
    <p:sldId id="258" r:id="rId4"/>
    <p:sldId id="259" r:id="rId5"/>
    <p:sldId id="260" r:id="rId6"/>
    <p:sldId id="261" r:id="rId7"/>
    <p:sldId id="262" r:id="rId8"/>
    <p:sldId id="263" r:id="rId9"/>
    <p:sldId id="264" r:id="rId10"/>
    <p:sldId id="265" r:id="rId11"/>
    <p:sldId id="286" r:id="rId12"/>
    <p:sldId id="266" r:id="rId13"/>
    <p:sldId id="267" r:id="rId14"/>
    <p:sldId id="268" r:id="rId15"/>
    <p:sldId id="287" r:id="rId16"/>
    <p:sldId id="269" r:id="rId17"/>
    <p:sldId id="288" r:id="rId18"/>
    <p:sldId id="270" r:id="rId19"/>
    <p:sldId id="289" r:id="rId20"/>
    <p:sldId id="271" r:id="rId21"/>
    <p:sldId id="272" r:id="rId22"/>
    <p:sldId id="290" r:id="rId23"/>
    <p:sldId id="273" r:id="rId24"/>
    <p:sldId id="274" r:id="rId25"/>
    <p:sldId id="275" r:id="rId26"/>
    <p:sldId id="276" r:id="rId27"/>
    <p:sldId id="277" r:id="rId28"/>
    <p:sldId id="278" r:id="rId29"/>
    <p:sldId id="279" r:id="rId30"/>
    <p:sldId id="280" r:id="rId31"/>
    <p:sldId id="281" r:id="rId32"/>
    <p:sldId id="282" r:id="rId33"/>
    <p:sldId id="283" r:id="rId34"/>
    <p:sldId id="291" r:id="rId35"/>
    <p:sldId id="284" r:id="rId36"/>
    <p:sldId id="285"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6" d="100"/>
          <a:sy n="46" d="100"/>
        </p:scale>
        <p:origin x="-558"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5AA193-D532-4765-965C-9AE484672C80}" type="datetimeFigureOut">
              <a:rPr lang="en-US" smtClean="0"/>
              <a:pPr/>
              <a:t>11/30/2009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41859FB-D1CB-4455-98EE-43499E3BDAE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1859FB-D1CB-4455-98EE-43499E3BDAEE}" type="slidenum">
              <a:rPr lang="en-US" smtClean="0"/>
              <a:pPr/>
              <a:t>32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1859FB-D1CB-4455-98EE-43499E3BDAEE}" type="slidenum">
              <a:rPr lang="en-US" smtClean="0"/>
              <a:pPr/>
              <a:t>41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1859FB-D1CB-4455-98EE-43499E3BDAEE}" type="slidenum">
              <a:rPr lang="en-US" smtClean="0"/>
              <a:pPr/>
              <a:t>42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1859FB-D1CB-4455-98EE-43499E3BDAEE}" type="slidenum">
              <a:rPr lang="en-US" smtClean="0"/>
              <a:pPr/>
              <a:t>43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1859FB-D1CB-4455-98EE-43499E3BDAEE}" type="slidenum">
              <a:rPr lang="en-US" smtClean="0"/>
              <a:pPr/>
              <a:t>44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1859FB-D1CB-4455-98EE-43499E3BDAEE}" type="slidenum">
              <a:rPr lang="en-US" smtClean="0"/>
              <a:pPr/>
              <a:t>45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1859FB-D1CB-4455-98EE-43499E3BDAEE}" type="slidenum">
              <a:rPr lang="en-US" smtClean="0"/>
              <a:pPr/>
              <a:t>46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1859FB-D1CB-4455-98EE-43499E3BDAEE}" type="slidenum">
              <a:rPr lang="en-US" smtClean="0"/>
              <a:pPr/>
              <a:t>47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1859FB-D1CB-4455-98EE-43499E3BDAEE}" type="slidenum">
              <a:rPr lang="en-US" smtClean="0"/>
              <a:pPr/>
              <a:t>48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1859FB-D1CB-4455-98EE-43499E3BDAEE}" type="slidenum">
              <a:rPr lang="en-US" smtClean="0"/>
              <a:pPr/>
              <a:t>49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1859FB-D1CB-4455-98EE-43499E3BDAEE}" type="slidenum">
              <a:rPr lang="en-US" smtClean="0"/>
              <a:pPr/>
              <a:t>50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1859FB-D1CB-4455-98EE-43499E3BDAEE}" type="slidenum">
              <a:rPr lang="en-US" smtClean="0"/>
              <a:pPr/>
              <a:t>33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1859FB-D1CB-4455-98EE-43499E3BDAEE}" type="slidenum">
              <a:rPr lang="en-US" smtClean="0"/>
              <a:pPr/>
              <a:t>51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1859FB-D1CB-4455-98EE-43499E3BDAEE}" type="slidenum">
              <a:rPr lang="en-US" smtClean="0"/>
              <a:pPr/>
              <a:t>52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1859FB-D1CB-4455-98EE-43499E3BDAEE}" type="slidenum">
              <a:rPr lang="en-US" smtClean="0"/>
              <a:pPr/>
              <a:t>53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1859FB-D1CB-4455-98EE-43499E3BDAEE}" type="slidenum">
              <a:rPr lang="en-US" smtClean="0"/>
              <a:pPr/>
              <a:t>54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1859FB-D1CB-4455-98EE-43499E3BDAEE}" type="slidenum">
              <a:rPr lang="en-US" smtClean="0"/>
              <a:pPr/>
              <a:t>55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1859FB-D1CB-4455-98EE-43499E3BDAEE}" type="slidenum">
              <a:rPr lang="en-US" smtClean="0"/>
              <a:pPr/>
              <a:t>56</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1859FB-D1CB-4455-98EE-43499E3BDAEE}" type="slidenum">
              <a:rPr lang="en-US" smtClean="0"/>
              <a:pPr/>
              <a:t>57</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1859FB-D1CB-4455-98EE-43499E3BDAEE}" type="slidenum">
              <a:rPr lang="en-US" smtClean="0"/>
              <a:pPr/>
              <a:t>58</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1859FB-D1CB-4455-98EE-43499E3BDAEE}" type="slidenum">
              <a:rPr lang="en-US" smtClean="0"/>
              <a:pPr/>
              <a:t>59</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1859FB-D1CB-4455-98EE-43499E3BDAEE}" type="slidenum">
              <a:rPr lang="en-US" smtClean="0"/>
              <a:pPr/>
              <a:t>60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1859FB-D1CB-4455-98EE-43499E3BDAEE}" type="slidenum">
              <a:rPr lang="en-US" smtClean="0"/>
              <a:pPr/>
              <a:t>34</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1859FB-D1CB-4455-98EE-43499E3BDAEE}" type="slidenum">
              <a:rPr lang="en-US" smtClean="0"/>
              <a:pPr/>
              <a:t>61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1859FB-D1CB-4455-98EE-43499E3BDAEE}" type="slidenum">
              <a:rPr lang="en-US" smtClean="0"/>
              <a:pPr/>
              <a:t>35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1859FB-D1CB-4455-98EE-43499E3BDAEE}" type="slidenum">
              <a:rPr lang="en-US" smtClean="0"/>
              <a:pPr/>
              <a:t>36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1859FB-D1CB-4455-98EE-43499E3BDAEE}" type="slidenum">
              <a:rPr lang="en-US" smtClean="0"/>
              <a:pPr/>
              <a:t>37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1859FB-D1CB-4455-98EE-43499E3BDAEE}" type="slidenum">
              <a:rPr lang="en-US" smtClean="0"/>
              <a:pPr/>
              <a:t>38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1859FB-D1CB-4455-98EE-43499E3BDAEE}" type="slidenum">
              <a:rPr lang="en-US" smtClean="0"/>
              <a:pPr/>
              <a:t>39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1859FB-D1CB-4455-98EE-43499E3BDAEE}" type="slidenum">
              <a:rPr lang="en-US" smtClean="0"/>
              <a:pPr/>
              <a:t>40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9FBCC3A-9A02-4C3E-98A1-E24CACA94F76}" type="datetimeFigureOut">
              <a:rPr lang="en-US" smtClean="0"/>
              <a:pPr/>
              <a:t>11/30/2009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F5C466-AFF7-4B62-93F4-971E3CF912F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FBCC3A-9A02-4C3E-98A1-E24CACA94F76}" type="datetimeFigureOut">
              <a:rPr lang="en-US" smtClean="0"/>
              <a:pPr/>
              <a:t>11/30/2009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F5C466-AFF7-4B62-93F4-971E3CF912F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FBCC3A-9A02-4C3E-98A1-E24CACA94F76}" type="datetimeFigureOut">
              <a:rPr lang="en-US" smtClean="0"/>
              <a:pPr/>
              <a:t>11/30/2009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F5C466-AFF7-4B62-93F4-971E3CF912F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FBCC3A-9A02-4C3E-98A1-E24CACA94F76}" type="datetimeFigureOut">
              <a:rPr lang="en-US" smtClean="0"/>
              <a:pPr/>
              <a:t>11/30/2009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F5C466-AFF7-4B62-93F4-971E3CF912F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FBCC3A-9A02-4C3E-98A1-E24CACA94F76}" type="datetimeFigureOut">
              <a:rPr lang="en-US" smtClean="0"/>
              <a:pPr/>
              <a:t>11/30/2009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F5C466-AFF7-4B62-93F4-971E3CF912F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9FBCC3A-9A02-4C3E-98A1-E24CACA94F76}" type="datetimeFigureOut">
              <a:rPr lang="en-US" smtClean="0"/>
              <a:pPr/>
              <a:t>11/30/2009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F5C466-AFF7-4B62-93F4-971E3CF912F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9FBCC3A-9A02-4C3E-98A1-E24CACA94F76}" type="datetimeFigureOut">
              <a:rPr lang="en-US" smtClean="0"/>
              <a:pPr/>
              <a:t>11/30/2009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F5C466-AFF7-4B62-93F4-971E3CF912F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FBCC3A-9A02-4C3E-98A1-E24CACA94F76}" type="datetimeFigureOut">
              <a:rPr lang="en-US" smtClean="0"/>
              <a:pPr/>
              <a:t>11/30/2009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F5C466-AFF7-4B62-93F4-971E3CF912F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FBCC3A-9A02-4C3E-98A1-E24CACA94F76}" type="datetimeFigureOut">
              <a:rPr lang="en-US" smtClean="0"/>
              <a:pPr/>
              <a:t>11/30/2009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F5C466-AFF7-4B62-93F4-971E3CF912F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FBCC3A-9A02-4C3E-98A1-E24CACA94F76}" type="datetimeFigureOut">
              <a:rPr lang="en-US" smtClean="0"/>
              <a:pPr/>
              <a:t>11/30/2009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F5C466-AFF7-4B62-93F4-971E3CF912F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FBCC3A-9A02-4C3E-98A1-E24CACA94F76}" type="datetimeFigureOut">
              <a:rPr lang="en-US" smtClean="0"/>
              <a:pPr/>
              <a:t>11/30/2009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F5C466-AFF7-4B62-93F4-971E3CF912F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FBCC3A-9A02-4C3E-98A1-E24CACA94F76}" type="datetimeFigureOut">
              <a:rPr lang="en-US" smtClean="0"/>
              <a:pPr/>
              <a:t>11/30/2009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F5C466-AFF7-4B62-93F4-971E3CF912F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67000"/>
            <a:ext cx="7772400" cy="1470025"/>
          </a:xfrm>
        </p:spPr>
        <p:txBody>
          <a:bodyPr/>
          <a:lstStyle/>
          <a:p>
            <a:r>
              <a:rPr lang="en-US" u="sng" dirty="0" smtClean="0"/>
              <a:t>Compression and Decompression</a:t>
            </a:r>
            <a:endParaRPr lang="en-US" u="sng"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Symmetric and Asymmetric Compression</a:t>
            </a:r>
            <a:endParaRPr lang="en-US" dirty="0"/>
          </a:p>
        </p:txBody>
      </p:sp>
      <p:sp>
        <p:nvSpPr>
          <p:cNvPr id="3" name="Content Placeholder 2"/>
          <p:cNvSpPr>
            <a:spLocks noGrp="1"/>
          </p:cNvSpPr>
          <p:nvPr>
            <p:ph idx="1"/>
          </p:nvPr>
        </p:nvSpPr>
        <p:spPr/>
        <p:txBody>
          <a:bodyPr>
            <a:noAutofit/>
          </a:bodyPr>
          <a:lstStyle/>
          <a:p>
            <a:pPr algn="just"/>
            <a:r>
              <a:rPr lang="en-US" sz="2500" dirty="0" smtClean="0">
                <a:latin typeface="Times New Roman" pitchFamily="18" charset="0"/>
                <a:cs typeface="Times New Roman" pitchFamily="18" charset="0"/>
              </a:rPr>
              <a:t>Compression algorithms can also be divided into two categories: </a:t>
            </a:r>
            <a:r>
              <a:rPr lang="en-US" sz="2500" i="1" dirty="0" smtClean="0">
                <a:latin typeface="Times New Roman" pitchFamily="18" charset="0"/>
                <a:cs typeface="Times New Roman" pitchFamily="18" charset="0"/>
              </a:rPr>
              <a:t>symmetric</a:t>
            </a:r>
            <a:r>
              <a:rPr lang="en-US" sz="2500" dirty="0" smtClean="0">
                <a:latin typeface="Times New Roman" pitchFamily="18" charset="0"/>
                <a:cs typeface="Times New Roman" pitchFamily="18" charset="0"/>
              </a:rPr>
              <a:t> and </a:t>
            </a:r>
            <a:r>
              <a:rPr lang="en-US" sz="2500" i="1" dirty="0" smtClean="0">
                <a:latin typeface="Times New Roman" pitchFamily="18" charset="0"/>
                <a:cs typeface="Times New Roman" pitchFamily="18" charset="0"/>
              </a:rPr>
              <a:t>asymmetric.</a:t>
            </a:r>
            <a:r>
              <a:rPr lang="en-US" sz="2500" dirty="0" smtClean="0">
                <a:latin typeface="Times New Roman" pitchFamily="18" charset="0"/>
                <a:cs typeface="Times New Roman" pitchFamily="18" charset="0"/>
              </a:rPr>
              <a:t> </a:t>
            </a:r>
          </a:p>
          <a:p>
            <a:pPr algn="just"/>
            <a:endParaRPr lang="en-US" sz="2500" dirty="0" smtClean="0">
              <a:latin typeface="Times New Roman" pitchFamily="18" charset="0"/>
              <a:cs typeface="Times New Roman" pitchFamily="18" charset="0"/>
            </a:endParaRPr>
          </a:p>
          <a:p>
            <a:pPr algn="just"/>
            <a:r>
              <a:rPr lang="en-US" sz="2500" dirty="0" smtClean="0">
                <a:latin typeface="Times New Roman" pitchFamily="18" charset="0"/>
                <a:cs typeface="Times New Roman" pitchFamily="18" charset="0"/>
              </a:rPr>
              <a:t>A symmetric compression method uses roughly the same algorithms, and performs the same amount of work, for compression as it does for decompression.</a:t>
            </a:r>
          </a:p>
          <a:p>
            <a:pPr algn="just"/>
            <a:endParaRPr lang="en-US" sz="2500" dirty="0" smtClean="0">
              <a:latin typeface="Times New Roman" pitchFamily="18" charset="0"/>
              <a:cs typeface="Times New Roman" pitchFamily="18" charset="0"/>
            </a:endParaRPr>
          </a:p>
          <a:p>
            <a:pPr algn="just"/>
            <a:r>
              <a:rPr lang="en-US" sz="2500" dirty="0" smtClean="0">
                <a:latin typeface="Times New Roman" pitchFamily="18" charset="0"/>
                <a:cs typeface="Times New Roman" pitchFamily="18" charset="0"/>
              </a:rPr>
              <a:t>Asymmetric methods require substantially more work to go in one direction than they require in the other. Usually, the compression step takes far more time and system resources than the decompression step.</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Symmetric and Asymmetric Compression</a:t>
            </a:r>
            <a:endParaRPr lang="en-US" dirty="0"/>
          </a:p>
        </p:txBody>
      </p:sp>
      <p:sp>
        <p:nvSpPr>
          <p:cNvPr id="3" name="Content Placeholder 2"/>
          <p:cNvSpPr>
            <a:spLocks noGrp="1"/>
          </p:cNvSpPr>
          <p:nvPr>
            <p:ph idx="1"/>
          </p:nvPr>
        </p:nvSpPr>
        <p:spPr/>
        <p:txBody>
          <a:bodyPr>
            <a:noAutofit/>
          </a:bodyPr>
          <a:lstStyle/>
          <a:p>
            <a:pPr algn="just"/>
            <a:r>
              <a:rPr lang="en-US" sz="2500" dirty="0" smtClean="0">
                <a:latin typeface="Times New Roman" pitchFamily="18" charset="0"/>
                <a:cs typeface="Times New Roman" pitchFamily="18" charset="0"/>
              </a:rPr>
              <a:t>In the real world this makes sense. For example, if we are making an image database in which an image will be compressed once for storage, but decompressed many times for viewing, then we can probably tolerate a much longer time for compression than for decompression. An asymmetric algorithm that uses much CPU time for compression, but is quick to decode, would work well in this case. </a:t>
            </a:r>
            <a:endParaRPr lang="en-US" sz="2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Symmetric and Asymmetric </a:t>
            </a:r>
            <a:endParaRPr lang="en-US" dirty="0"/>
          </a:p>
        </p:txBody>
      </p:sp>
      <p:sp>
        <p:nvSpPr>
          <p:cNvPr id="3" name="Content Placeholder 2"/>
          <p:cNvSpPr>
            <a:spLocks noGrp="1"/>
          </p:cNvSpPr>
          <p:nvPr>
            <p:ph idx="1"/>
          </p:nvPr>
        </p:nvSpPr>
        <p:spPr/>
        <p:txBody>
          <a:bodyPr>
            <a:noAutofit/>
          </a:bodyPr>
          <a:lstStyle/>
          <a:p>
            <a:r>
              <a:rPr lang="en-US" sz="2500" dirty="0" smtClean="0">
                <a:latin typeface="Times New Roman" pitchFamily="18" charset="0"/>
                <a:cs typeface="Times New Roman" pitchFamily="18" charset="0"/>
              </a:rPr>
              <a:t>When a data compression algorithm takes about the same time to generate a compressed file as it does to uncompress that file, we call that algorithm "symmetric".</a:t>
            </a:r>
          </a:p>
          <a:p>
            <a:endParaRPr lang="en-US" sz="2500" dirty="0">
              <a:latin typeface="Times New Roman" pitchFamily="18" charset="0"/>
              <a:cs typeface="Times New Roman" pitchFamily="18" charset="0"/>
            </a:endParaRPr>
          </a:p>
          <a:p>
            <a:pPr>
              <a:buNone/>
            </a:pPr>
            <a:endParaRPr lang="en-US" sz="2500" dirty="0" smtClean="0">
              <a:latin typeface="Times New Roman" pitchFamily="18" charset="0"/>
              <a:cs typeface="Times New Roman" pitchFamily="18" charset="0"/>
            </a:endParaRPr>
          </a:p>
          <a:p>
            <a:r>
              <a:rPr lang="en-US" sz="2500" dirty="0" smtClean="0">
                <a:latin typeface="Times New Roman" pitchFamily="18" charset="0"/>
                <a:cs typeface="Times New Roman" pitchFamily="18" charset="0"/>
              </a:rPr>
              <a:t>When a data compression algorithm takes much longer to generate a compressed file than it does to uncompress a file, we call that algorithm "asymmetric".</a:t>
            </a:r>
          </a:p>
          <a:p>
            <a:pPr algn="just"/>
            <a:endParaRPr lang="en-US" sz="2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Adaptive, semi-adaptive and Non-Adaptive Encoding </a:t>
            </a:r>
            <a:endParaRPr lang="en-US" dirty="0"/>
          </a:p>
        </p:txBody>
      </p:sp>
      <p:sp>
        <p:nvSpPr>
          <p:cNvPr id="3" name="Content Placeholder 2"/>
          <p:cNvSpPr>
            <a:spLocks noGrp="1"/>
          </p:cNvSpPr>
          <p:nvPr>
            <p:ph idx="1"/>
          </p:nvPr>
        </p:nvSpPr>
        <p:spPr/>
        <p:txBody>
          <a:bodyPr>
            <a:noAutofit/>
          </a:bodyPr>
          <a:lstStyle/>
          <a:p>
            <a:pPr algn="just"/>
            <a:r>
              <a:rPr lang="en-US" sz="2500" dirty="0" smtClean="0">
                <a:latin typeface="Times New Roman" pitchFamily="18" charset="0"/>
                <a:cs typeface="Times New Roman" pitchFamily="18" charset="0"/>
              </a:rPr>
              <a:t>Certain dictionary-based encoders, such as CCITT compression algorithms are designed to compress only specific types of data. </a:t>
            </a:r>
          </a:p>
          <a:p>
            <a:pPr algn="just"/>
            <a:r>
              <a:rPr lang="en-US" sz="2500" dirty="0" smtClean="0">
                <a:latin typeface="Times New Roman" pitchFamily="18" charset="0"/>
                <a:cs typeface="Times New Roman" pitchFamily="18" charset="0"/>
              </a:rPr>
              <a:t>These </a:t>
            </a:r>
            <a:r>
              <a:rPr lang="en-US" sz="2500" b="1" i="1" dirty="0" smtClean="0">
                <a:latin typeface="Times New Roman" pitchFamily="18" charset="0"/>
                <a:cs typeface="Times New Roman" pitchFamily="18" charset="0"/>
              </a:rPr>
              <a:t>non-adaptive encoders</a:t>
            </a:r>
            <a:r>
              <a:rPr lang="en-US" sz="2500" b="1" dirty="0" smtClean="0">
                <a:latin typeface="Times New Roman" pitchFamily="18" charset="0"/>
                <a:cs typeface="Times New Roman" pitchFamily="18" charset="0"/>
              </a:rPr>
              <a:t> </a:t>
            </a:r>
            <a:r>
              <a:rPr lang="en-US" sz="2500" dirty="0" smtClean="0">
                <a:latin typeface="Times New Roman" pitchFamily="18" charset="0"/>
                <a:cs typeface="Times New Roman" pitchFamily="18" charset="0"/>
              </a:rPr>
              <a:t>contain a static dictionary of predefined substrings that are known to occur with high frequency in the data to be encoded. </a:t>
            </a:r>
          </a:p>
          <a:p>
            <a:pPr algn="just"/>
            <a:r>
              <a:rPr lang="en-US" sz="2500" dirty="0" smtClean="0">
                <a:latin typeface="Times New Roman" pitchFamily="18" charset="0"/>
                <a:cs typeface="Times New Roman" pitchFamily="18" charset="0"/>
              </a:rPr>
              <a:t>A non-adaptive encoder designed specifically to compress English language text would contain a dictionary with predefined substrings such as "and", "but", "of", and "the", because these substrings appear very frequently in English text. </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Adaptive, semi-adaptive and Non-Adaptive Encoding </a:t>
            </a:r>
            <a:endParaRPr lang="en-US" dirty="0"/>
          </a:p>
        </p:txBody>
      </p:sp>
      <p:sp>
        <p:nvSpPr>
          <p:cNvPr id="3" name="Content Placeholder 2"/>
          <p:cNvSpPr>
            <a:spLocks noGrp="1"/>
          </p:cNvSpPr>
          <p:nvPr>
            <p:ph idx="1"/>
          </p:nvPr>
        </p:nvSpPr>
        <p:spPr/>
        <p:txBody>
          <a:bodyPr>
            <a:noAutofit/>
          </a:bodyPr>
          <a:lstStyle/>
          <a:p>
            <a:pPr algn="just"/>
            <a:r>
              <a:rPr lang="en-US" sz="2700" dirty="0" smtClean="0">
                <a:latin typeface="Times New Roman" pitchFamily="18" charset="0"/>
                <a:cs typeface="Times New Roman" pitchFamily="18" charset="0"/>
              </a:rPr>
              <a:t>An </a:t>
            </a:r>
            <a:r>
              <a:rPr lang="en-US" sz="2700" i="1" dirty="0" smtClean="0">
                <a:latin typeface="Times New Roman" pitchFamily="18" charset="0"/>
                <a:cs typeface="Times New Roman" pitchFamily="18" charset="0"/>
              </a:rPr>
              <a:t>adaptive encoder</a:t>
            </a:r>
            <a:r>
              <a:rPr lang="en-US" sz="2700" dirty="0" smtClean="0">
                <a:latin typeface="Times New Roman" pitchFamily="18" charset="0"/>
                <a:cs typeface="Times New Roman" pitchFamily="18" charset="0"/>
              </a:rPr>
              <a:t>, on the other hand, carries no preconceived heuristics about the data it is to compress. </a:t>
            </a:r>
          </a:p>
          <a:p>
            <a:pPr algn="just"/>
            <a:endParaRPr lang="en-US" sz="2700" dirty="0">
              <a:latin typeface="Times New Roman" pitchFamily="18" charset="0"/>
              <a:cs typeface="Times New Roman" pitchFamily="18" charset="0"/>
            </a:endParaRPr>
          </a:p>
          <a:p>
            <a:pPr algn="just"/>
            <a:r>
              <a:rPr lang="en-US" sz="2700" dirty="0" smtClean="0">
                <a:latin typeface="Times New Roman" pitchFamily="18" charset="0"/>
                <a:cs typeface="Times New Roman" pitchFamily="18" charset="0"/>
              </a:rPr>
              <a:t>Adaptive compressors, such as LZW, achieve data independence by building their dictionaries completely from scratch. </a:t>
            </a:r>
          </a:p>
          <a:p>
            <a:pPr algn="just"/>
            <a:endParaRPr lang="en-US" sz="2700" dirty="0">
              <a:latin typeface="Times New Roman" pitchFamily="18" charset="0"/>
              <a:cs typeface="Times New Roman" pitchFamily="18" charset="0"/>
            </a:endParaRPr>
          </a:p>
          <a:p>
            <a:pPr algn="just"/>
            <a:r>
              <a:rPr lang="en-US" sz="2700" dirty="0" smtClean="0">
                <a:latin typeface="Times New Roman" pitchFamily="18" charset="0"/>
                <a:cs typeface="Times New Roman" pitchFamily="18" charset="0"/>
              </a:rPr>
              <a:t>They do not have a predefined list of static substrings and instead build phrases dynamically as they encode. </a:t>
            </a:r>
          </a:p>
          <a:p>
            <a:pPr algn="just"/>
            <a:endParaRPr lang="en-US" sz="2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Adaptive, semi-adaptive and Non-Adaptive Encoding </a:t>
            </a:r>
            <a:endParaRPr lang="en-US" dirty="0"/>
          </a:p>
        </p:txBody>
      </p:sp>
      <p:sp>
        <p:nvSpPr>
          <p:cNvPr id="3" name="Content Placeholder 2"/>
          <p:cNvSpPr>
            <a:spLocks noGrp="1"/>
          </p:cNvSpPr>
          <p:nvPr>
            <p:ph idx="1"/>
          </p:nvPr>
        </p:nvSpPr>
        <p:spPr/>
        <p:txBody>
          <a:bodyPr>
            <a:noAutofit/>
          </a:bodyPr>
          <a:lstStyle/>
          <a:p>
            <a:pPr algn="just"/>
            <a:r>
              <a:rPr lang="en-US" sz="2700" dirty="0" smtClean="0">
                <a:latin typeface="Times New Roman" pitchFamily="18" charset="0"/>
                <a:cs typeface="Times New Roman" pitchFamily="18" charset="0"/>
              </a:rPr>
              <a:t>A mixture of these two dictionary encoding methods is the </a:t>
            </a:r>
            <a:r>
              <a:rPr lang="en-US" sz="2700" i="1" dirty="0" smtClean="0">
                <a:latin typeface="Times New Roman" pitchFamily="18" charset="0"/>
                <a:cs typeface="Times New Roman" pitchFamily="18" charset="0"/>
              </a:rPr>
              <a:t>semi-adaptive encoding method</a:t>
            </a:r>
            <a:r>
              <a:rPr lang="en-US" sz="2700" dirty="0" smtClean="0">
                <a:latin typeface="Times New Roman" pitchFamily="18" charset="0"/>
                <a:cs typeface="Times New Roman" pitchFamily="18" charset="0"/>
              </a:rPr>
              <a:t>. </a:t>
            </a:r>
          </a:p>
          <a:p>
            <a:pPr algn="just"/>
            <a:endParaRPr lang="en-US" sz="2700" dirty="0">
              <a:latin typeface="Times New Roman" pitchFamily="18" charset="0"/>
              <a:cs typeface="Times New Roman" pitchFamily="18" charset="0"/>
            </a:endParaRPr>
          </a:p>
          <a:p>
            <a:pPr algn="just"/>
            <a:r>
              <a:rPr lang="en-US" sz="2700" dirty="0" smtClean="0">
                <a:latin typeface="Times New Roman" pitchFamily="18" charset="0"/>
                <a:cs typeface="Times New Roman" pitchFamily="18" charset="0"/>
              </a:rPr>
              <a:t>A </a:t>
            </a:r>
            <a:r>
              <a:rPr lang="en-US" sz="2700" i="1" dirty="0" smtClean="0">
                <a:latin typeface="Times New Roman" pitchFamily="18" charset="0"/>
                <a:cs typeface="Times New Roman" pitchFamily="18" charset="0"/>
              </a:rPr>
              <a:t>semi-adaptive encoder</a:t>
            </a:r>
            <a:r>
              <a:rPr lang="en-US" sz="2700" dirty="0" smtClean="0">
                <a:latin typeface="Times New Roman" pitchFamily="18" charset="0"/>
                <a:cs typeface="Times New Roman" pitchFamily="18" charset="0"/>
              </a:rPr>
              <a:t> makes an initial pass over the data to build the dictionary and a second pass to perform the actual encoding. </a:t>
            </a:r>
          </a:p>
          <a:p>
            <a:pPr algn="just"/>
            <a:endParaRPr lang="en-US" sz="2700" dirty="0">
              <a:latin typeface="Times New Roman" pitchFamily="18" charset="0"/>
              <a:cs typeface="Times New Roman" pitchFamily="18" charset="0"/>
            </a:endParaRPr>
          </a:p>
          <a:p>
            <a:pPr algn="just"/>
            <a:r>
              <a:rPr lang="en-US" sz="2700" dirty="0" smtClean="0">
                <a:latin typeface="Times New Roman" pitchFamily="18" charset="0"/>
                <a:cs typeface="Times New Roman" pitchFamily="18" charset="0"/>
              </a:rPr>
              <a:t>Using this method, an optimal dictionary is constructed before any encoding is actually performed. </a:t>
            </a:r>
          </a:p>
          <a:p>
            <a:pPr algn="just"/>
            <a:endParaRPr lang="en-US" sz="2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Lossy and Lossless Compression</a:t>
            </a:r>
            <a:endParaRPr lang="en-US" dirty="0"/>
          </a:p>
        </p:txBody>
      </p:sp>
      <p:sp>
        <p:nvSpPr>
          <p:cNvPr id="3" name="Content Placeholder 2"/>
          <p:cNvSpPr>
            <a:spLocks noGrp="1"/>
          </p:cNvSpPr>
          <p:nvPr>
            <p:ph idx="1"/>
          </p:nvPr>
        </p:nvSpPr>
        <p:spPr>
          <a:xfrm>
            <a:off x="457200" y="1600200"/>
            <a:ext cx="8229600" cy="4724400"/>
          </a:xfrm>
        </p:spPr>
        <p:txBody>
          <a:bodyPr>
            <a:noAutofit/>
          </a:bodyPr>
          <a:lstStyle/>
          <a:p>
            <a:pPr algn="just"/>
            <a:r>
              <a:rPr lang="en-US" sz="2700" dirty="0" smtClean="0">
                <a:latin typeface="Times New Roman" pitchFamily="18" charset="0"/>
                <a:cs typeface="Times New Roman" pitchFamily="18" charset="0"/>
              </a:rPr>
              <a:t>In a lossless compression when a chunk of data is compressed and then decompressed, the original information contained in the data is preserved. </a:t>
            </a:r>
          </a:p>
          <a:p>
            <a:pPr algn="just"/>
            <a:endParaRPr lang="en-US" sz="2700" dirty="0">
              <a:latin typeface="Times New Roman" pitchFamily="18" charset="0"/>
              <a:cs typeface="Times New Roman" pitchFamily="18" charset="0"/>
            </a:endParaRPr>
          </a:p>
          <a:p>
            <a:pPr algn="just"/>
            <a:r>
              <a:rPr lang="en-US" sz="2700" dirty="0" smtClean="0">
                <a:latin typeface="Times New Roman" pitchFamily="18" charset="0"/>
                <a:cs typeface="Times New Roman" pitchFamily="18" charset="0"/>
              </a:rPr>
              <a:t>No data has been lost or discarded; the data has not been changed in any way.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Lossy and Lossless Compression</a:t>
            </a:r>
            <a:endParaRPr lang="en-US" dirty="0"/>
          </a:p>
        </p:txBody>
      </p:sp>
      <p:sp>
        <p:nvSpPr>
          <p:cNvPr id="3" name="Content Placeholder 2"/>
          <p:cNvSpPr>
            <a:spLocks noGrp="1"/>
          </p:cNvSpPr>
          <p:nvPr>
            <p:ph idx="1"/>
          </p:nvPr>
        </p:nvSpPr>
        <p:spPr>
          <a:xfrm>
            <a:off x="457200" y="1600200"/>
            <a:ext cx="8229600" cy="4724400"/>
          </a:xfrm>
        </p:spPr>
        <p:txBody>
          <a:bodyPr>
            <a:noAutofit/>
          </a:bodyPr>
          <a:lstStyle/>
          <a:p>
            <a:pPr algn="just"/>
            <a:r>
              <a:rPr lang="en-US" sz="2700" dirty="0" smtClean="0">
                <a:latin typeface="Times New Roman" pitchFamily="18" charset="0"/>
                <a:cs typeface="Times New Roman" pitchFamily="18" charset="0"/>
              </a:rPr>
              <a:t>Lossy compression methods, however, throw away some of the data in an image in order to achieve compression ratios better than that of most lossless compression methods. </a:t>
            </a:r>
          </a:p>
          <a:p>
            <a:pPr algn="just">
              <a:buNone/>
            </a:pPr>
            <a:endParaRPr lang="en-US" sz="2700" dirty="0" smtClean="0">
              <a:latin typeface="Times New Roman" pitchFamily="18" charset="0"/>
              <a:cs typeface="Times New Roman" pitchFamily="18" charset="0"/>
            </a:endParaRPr>
          </a:p>
          <a:p>
            <a:pPr algn="just"/>
            <a:r>
              <a:rPr lang="en-US" sz="2700" dirty="0" smtClean="0">
                <a:latin typeface="Times New Roman" pitchFamily="18" charset="0"/>
                <a:cs typeface="Times New Roman" pitchFamily="18" charset="0"/>
              </a:rPr>
              <a:t>If data is text or numerical data we would never wish to loss and data however in graphics applications, under certain circumstances data loss may be acceptable.</a:t>
            </a:r>
            <a:endParaRPr lang="en-US" sz="27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dirty="0" smtClean="0"/>
              <a:t>Lossy and Lossless Compression</a:t>
            </a:r>
            <a:endParaRPr lang="en-US" dirty="0"/>
          </a:p>
        </p:txBody>
      </p:sp>
      <p:sp>
        <p:nvSpPr>
          <p:cNvPr id="3" name="Content Placeholder 2"/>
          <p:cNvSpPr>
            <a:spLocks noGrp="1"/>
          </p:cNvSpPr>
          <p:nvPr>
            <p:ph idx="1"/>
          </p:nvPr>
        </p:nvSpPr>
        <p:spPr>
          <a:xfrm>
            <a:off x="457200" y="1143000"/>
            <a:ext cx="8229600" cy="5181600"/>
          </a:xfrm>
        </p:spPr>
        <p:txBody>
          <a:bodyPr>
            <a:noAutofit/>
          </a:bodyPr>
          <a:lstStyle/>
          <a:p>
            <a:pPr algn="just"/>
            <a:endParaRPr lang="en-US" sz="2700" dirty="0" smtClean="0">
              <a:latin typeface="Times New Roman" pitchFamily="18" charset="0"/>
              <a:cs typeface="Times New Roman" pitchFamily="18" charset="0"/>
            </a:endParaRPr>
          </a:p>
          <a:p>
            <a:pPr algn="just"/>
            <a:r>
              <a:rPr lang="en-US" sz="2700" dirty="0" smtClean="0">
                <a:latin typeface="Times New Roman" pitchFamily="18" charset="0"/>
                <a:cs typeface="Times New Roman" pitchFamily="18" charset="0"/>
              </a:rPr>
              <a:t>In practice, a small change in the value of a pixel may well be invisible, especially in high-resolution images where a single pixel is barely visible anyway. I</a:t>
            </a:r>
          </a:p>
          <a:p>
            <a:pPr algn="just"/>
            <a:endParaRPr lang="en-US" sz="2700" dirty="0">
              <a:latin typeface="Times New Roman" pitchFamily="18" charset="0"/>
              <a:cs typeface="Times New Roman" pitchFamily="18" charset="0"/>
            </a:endParaRPr>
          </a:p>
          <a:p>
            <a:pPr algn="just"/>
            <a:r>
              <a:rPr lang="en-US" sz="2700" dirty="0" smtClean="0">
                <a:latin typeface="Times New Roman" pitchFamily="18" charset="0"/>
                <a:cs typeface="Times New Roman" pitchFamily="18" charset="0"/>
              </a:rPr>
              <a:t>mages containing 256 or more colors may have selective pixel values changed with no noticeable effect on the image.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dirty="0" smtClean="0"/>
              <a:t>Lossy and Lossless Compression</a:t>
            </a:r>
            <a:endParaRPr lang="en-US" dirty="0"/>
          </a:p>
        </p:txBody>
      </p:sp>
      <p:sp>
        <p:nvSpPr>
          <p:cNvPr id="3" name="Content Placeholder 2"/>
          <p:cNvSpPr>
            <a:spLocks noGrp="1"/>
          </p:cNvSpPr>
          <p:nvPr>
            <p:ph idx="1"/>
          </p:nvPr>
        </p:nvSpPr>
        <p:spPr>
          <a:xfrm>
            <a:off x="457200" y="1143000"/>
            <a:ext cx="8229600" cy="5181600"/>
          </a:xfrm>
        </p:spPr>
        <p:txBody>
          <a:bodyPr>
            <a:noAutofit/>
          </a:bodyPr>
          <a:lstStyle/>
          <a:p>
            <a:pPr algn="just"/>
            <a:endParaRPr lang="en-US" sz="2700" dirty="0" smtClean="0">
              <a:latin typeface="Times New Roman" pitchFamily="18" charset="0"/>
              <a:cs typeface="Times New Roman" pitchFamily="18" charset="0"/>
            </a:endParaRPr>
          </a:p>
          <a:p>
            <a:pPr algn="just"/>
            <a:r>
              <a:rPr lang="en-US" sz="2700" dirty="0" smtClean="0">
                <a:latin typeface="Times New Roman" pitchFamily="18" charset="0"/>
                <a:cs typeface="Times New Roman" pitchFamily="18" charset="0"/>
              </a:rPr>
              <a:t>The following lists some of the commonly accepted lossless standards:</a:t>
            </a:r>
          </a:p>
          <a:p>
            <a:pPr indent="52388" algn="just">
              <a:buFont typeface="Wingdings" pitchFamily="2" charset="2"/>
              <a:buChar char="§"/>
            </a:pPr>
            <a:r>
              <a:rPr lang="en-US" sz="2700" dirty="0">
                <a:latin typeface="Times New Roman" pitchFamily="18" charset="0"/>
                <a:cs typeface="Times New Roman" pitchFamily="18" charset="0"/>
              </a:rPr>
              <a:t>	</a:t>
            </a:r>
            <a:r>
              <a:rPr lang="en-US" sz="2700" dirty="0" err="1" smtClean="0">
                <a:latin typeface="Times New Roman" pitchFamily="18" charset="0"/>
                <a:cs typeface="Times New Roman" pitchFamily="18" charset="0"/>
              </a:rPr>
              <a:t>Packbits</a:t>
            </a:r>
            <a:r>
              <a:rPr lang="en-US" sz="2700" dirty="0" smtClean="0">
                <a:latin typeface="Times New Roman" pitchFamily="18" charset="0"/>
                <a:cs typeface="Times New Roman" pitchFamily="18" charset="0"/>
              </a:rPr>
              <a:t> encoding(Run Length encoding)</a:t>
            </a:r>
          </a:p>
          <a:p>
            <a:pPr indent="52388" algn="just">
              <a:buFont typeface="Wingdings" pitchFamily="2" charset="2"/>
              <a:buChar char="§"/>
            </a:pPr>
            <a:r>
              <a:rPr lang="en-US" sz="2700" dirty="0" smtClean="0">
                <a:latin typeface="Times New Roman" pitchFamily="18" charset="0"/>
                <a:cs typeface="Times New Roman" pitchFamily="18" charset="0"/>
              </a:rPr>
              <a:t> 	CCITT Group 3 1D</a:t>
            </a:r>
          </a:p>
          <a:p>
            <a:pPr indent="52388" algn="just">
              <a:buFont typeface="Wingdings" pitchFamily="2" charset="2"/>
              <a:buChar char="§"/>
            </a:pPr>
            <a:r>
              <a:rPr lang="en-US" sz="2700" dirty="0">
                <a:latin typeface="Times New Roman" pitchFamily="18" charset="0"/>
                <a:cs typeface="Times New Roman" pitchFamily="18" charset="0"/>
              </a:rPr>
              <a:t> </a:t>
            </a:r>
            <a:r>
              <a:rPr lang="en-US" sz="2700" dirty="0" smtClean="0">
                <a:latin typeface="Times New Roman" pitchFamily="18" charset="0"/>
                <a:cs typeface="Times New Roman" pitchFamily="18" charset="0"/>
              </a:rPr>
              <a:t>	CCITT Group 3 2D</a:t>
            </a:r>
          </a:p>
          <a:p>
            <a:pPr indent="52388" algn="just">
              <a:buFont typeface="Wingdings" pitchFamily="2" charset="2"/>
              <a:buChar char="§"/>
            </a:pPr>
            <a:r>
              <a:rPr lang="en-US" sz="2700" dirty="0">
                <a:latin typeface="Times New Roman" pitchFamily="18" charset="0"/>
                <a:cs typeface="Times New Roman" pitchFamily="18" charset="0"/>
              </a:rPr>
              <a:t> </a:t>
            </a:r>
            <a:r>
              <a:rPr lang="en-US" sz="2700" dirty="0" smtClean="0">
                <a:latin typeface="Times New Roman" pitchFamily="18" charset="0"/>
                <a:cs typeface="Times New Roman" pitchFamily="18" charset="0"/>
              </a:rPr>
              <a:t>	CCITT Group 4</a:t>
            </a:r>
          </a:p>
          <a:p>
            <a:pPr indent="52388" algn="just">
              <a:buFont typeface="Wingdings" pitchFamily="2" charset="2"/>
              <a:buChar char="§"/>
            </a:pPr>
            <a:r>
              <a:rPr lang="en-US" sz="2700" dirty="0" smtClean="0">
                <a:latin typeface="Times New Roman" pitchFamily="18" charset="0"/>
                <a:cs typeface="Times New Roman" pitchFamily="18" charset="0"/>
              </a:rPr>
              <a:t>Lempel-Ziv and Welch algorithm LZW</a:t>
            </a:r>
            <a:endParaRPr lang="en-US" sz="27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lnSpcReduction="10000"/>
          </a:bodyPr>
          <a:lstStyle/>
          <a:p>
            <a:pPr algn="just"/>
            <a:r>
              <a:rPr lang="en-US" sz="2500" dirty="0" smtClean="0">
                <a:latin typeface="Times New Roman" pitchFamily="18" charset="0"/>
                <a:cs typeface="Times New Roman" pitchFamily="18" charset="0"/>
              </a:rPr>
              <a:t>Compression is the reduction in size of data in order to save space or transmission time. </a:t>
            </a:r>
          </a:p>
          <a:p>
            <a:pPr algn="just">
              <a:buNone/>
            </a:pPr>
            <a:endParaRPr lang="en-US" sz="2500" dirty="0" smtClean="0">
              <a:latin typeface="Times New Roman" pitchFamily="18" charset="0"/>
              <a:cs typeface="Times New Roman" pitchFamily="18" charset="0"/>
            </a:endParaRPr>
          </a:p>
          <a:p>
            <a:pPr algn="just"/>
            <a:r>
              <a:rPr lang="en-US" sz="2500" dirty="0" smtClean="0">
                <a:latin typeface="Times New Roman" pitchFamily="18" charset="0"/>
                <a:cs typeface="Times New Roman" pitchFamily="18" charset="0"/>
              </a:rPr>
              <a:t>Compression is the process of reducing the size of a file by encoding its data information more  efficiently </a:t>
            </a:r>
          </a:p>
          <a:p>
            <a:pPr algn="just">
              <a:buNone/>
            </a:pPr>
            <a:endParaRPr lang="en-US" sz="2500" dirty="0" smtClean="0">
              <a:latin typeface="Times New Roman" pitchFamily="18" charset="0"/>
              <a:cs typeface="Times New Roman" pitchFamily="18" charset="0"/>
            </a:endParaRPr>
          </a:p>
          <a:p>
            <a:pPr algn="just"/>
            <a:r>
              <a:rPr lang="en-US" sz="2500" dirty="0" smtClean="0">
                <a:latin typeface="Times New Roman" pitchFamily="18" charset="0"/>
                <a:cs typeface="Times New Roman" pitchFamily="18" charset="0"/>
              </a:rPr>
              <a:t>By doing this, the result is a reduction in the number of bits and bytes used to store the information. In effect, a smaller file size is generated in order to achieve a faster transmission of electronic files and a smaller space required for its downloading.  </a:t>
            </a:r>
            <a:endParaRPr lang="en-US" sz="2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Binary Image Compression schemes</a:t>
            </a:r>
            <a:endParaRPr lang="en-US" dirty="0"/>
          </a:p>
        </p:txBody>
      </p:sp>
      <p:sp>
        <p:nvSpPr>
          <p:cNvPr id="3" name="Content Placeholder 2"/>
          <p:cNvSpPr>
            <a:spLocks noGrp="1"/>
          </p:cNvSpPr>
          <p:nvPr>
            <p:ph idx="1"/>
          </p:nvPr>
        </p:nvSpPr>
        <p:spPr>
          <a:xfrm>
            <a:off x="457200" y="1600200"/>
            <a:ext cx="8229600" cy="4724400"/>
          </a:xfrm>
        </p:spPr>
        <p:txBody>
          <a:bodyPr>
            <a:noAutofit/>
          </a:bodyPr>
          <a:lstStyle/>
          <a:p>
            <a:pPr algn="just"/>
            <a:r>
              <a:rPr lang="en-US" sz="2500" dirty="0" smtClean="0">
                <a:latin typeface="Times New Roman" pitchFamily="18" charset="0"/>
                <a:cs typeface="Times New Roman" pitchFamily="18" charset="0"/>
              </a:rPr>
              <a:t>Binary image compression schemes are used for documents that do not contain any continuous  information.</a:t>
            </a:r>
          </a:p>
          <a:p>
            <a:pPr algn="just"/>
            <a:r>
              <a:rPr lang="en-US" sz="2500" dirty="0" smtClean="0">
                <a:latin typeface="Times New Roman" pitchFamily="18" charset="0"/>
                <a:cs typeface="Times New Roman" pitchFamily="18" charset="0"/>
              </a:rPr>
              <a:t>Typical applications of binary images include office/business documents, handwritten text, engineering drawings.</a:t>
            </a:r>
          </a:p>
          <a:p>
            <a:pPr algn="just"/>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A binary image containing black and white pixels is generated when a document is scanned in a binary mode. </a:t>
            </a:r>
          </a:p>
          <a:p>
            <a:pPr algn="just"/>
            <a:r>
              <a:rPr lang="en-US" sz="2500" dirty="0" smtClean="0">
                <a:latin typeface="Times New Roman" pitchFamily="18" charset="0"/>
                <a:cs typeface="Times New Roman" pitchFamily="18" charset="0"/>
              </a:rPr>
              <a:t>A scanner scans a document as sequential scan lines, starting from top of the page.</a:t>
            </a:r>
          </a:p>
          <a:p>
            <a:pPr algn="just"/>
            <a:r>
              <a:rPr lang="en-US" sz="2500" dirty="0" smtClean="0">
                <a:latin typeface="Times New Roman" pitchFamily="18" charset="0"/>
                <a:cs typeface="Times New Roman" pitchFamily="18" charset="0"/>
              </a:rPr>
              <a:t>A scan line is a complete line of pixels, of height equal to one pixel.</a:t>
            </a:r>
          </a:p>
          <a:p>
            <a:pPr algn="just"/>
            <a:endParaRPr lang="en-US" sz="2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dirty="0" smtClean="0"/>
              <a:t>Binary Image Compression schemes</a:t>
            </a:r>
            <a:endParaRPr lang="en-US" dirty="0"/>
          </a:p>
        </p:txBody>
      </p:sp>
      <p:sp>
        <p:nvSpPr>
          <p:cNvPr id="3" name="Content Placeholder 2"/>
          <p:cNvSpPr>
            <a:spLocks noGrp="1"/>
          </p:cNvSpPr>
          <p:nvPr>
            <p:ph idx="1"/>
          </p:nvPr>
        </p:nvSpPr>
        <p:spPr>
          <a:xfrm>
            <a:off x="457200" y="1143000"/>
            <a:ext cx="8229600" cy="5715000"/>
          </a:xfrm>
        </p:spPr>
        <p:txBody>
          <a:bodyPr>
            <a:noAutofit/>
          </a:bodyPr>
          <a:lstStyle/>
          <a:p>
            <a:pPr algn="just"/>
            <a:endParaRPr lang="en-US" sz="2700" dirty="0" smtClean="0">
              <a:latin typeface="Times New Roman" pitchFamily="18" charset="0"/>
              <a:cs typeface="Times New Roman" pitchFamily="18" charset="0"/>
            </a:endParaRPr>
          </a:p>
          <a:p>
            <a:pPr algn="just"/>
            <a:r>
              <a:rPr lang="en-US" sz="2700" dirty="0" smtClean="0">
                <a:latin typeface="Times New Roman" pitchFamily="18" charset="0"/>
                <a:cs typeface="Times New Roman" pitchFamily="18" charset="0"/>
              </a:rPr>
              <a:t>It scans the first line of pixels, then scans second scan line, and works its way  to the bottom of the page, ending with the last scan line.</a:t>
            </a:r>
          </a:p>
          <a:p>
            <a:pPr algn="just"/>
            <a:endParaRPr lang="en-US" sz="2700" dirty="0" smtClean="0">
              <a:latin typeface="Times New Roman" pitchFamily="18" charset="0"/>
              <a:cs typeface="Times New Roman" pitchFamily="18" charset="0"/>
            </a:endParaRPr>
          </a:p>
          <a:p>
            <a:pPr algn="just"/>
            <a:r>
              <a:rPr lang="en-US" sz="2700" dirty="0" smtClean="0">
                <a:latin typeface="Times New Roman" pitchFamily="18" charset="0"/>
                <a:cs typeface="Times New Roman" pitchFamily="18" charset="0"/>
              </a:rPr>
              <a:t>A document is usually composed of various objects such as character objects, graphical objects.</a:t>
            </a:r>
          </a:p>
          <a:p>
            <a:pPr algn="just"/>
            <a:endParaRPr lang="en-US" sz="2700" dirty="0" smtClean="0">
              <a:latin typeface="Times New Roman" pitchFamily="18" charset="0"/>
              <a:cs typeface="Times New Roman" pitchFamily="18" charset="0"/>
            </a:endParaRPr>
          </a:p>
          <a:p>
            <a:pPr algn="just"/>
            <a:r>
              <a:rPr lang="en-US" sz="2700" dirty="0" smtClean="0">
                <a:latin typeface="Times New Roman" pitchFamily="18" charset="0"/>
                <a:cs typeface="Times New Roman" pitchFamily="18" charset="0"/>
              </a:rPr>
              <a:t>Each object is represented by multiple scan lines.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dirty="0" smtClean="0"/>
              <a:t>Binary Image Compression schemes</a:t>
            </a:r>
            <a:endParaRPr lang="en-US" dirty="0"/>
          </a:p>
        </p:txBody>
      </p:sp>
      <p:sp>
        <p:nvSpPr>
          <p:cNvPr id="3" name="Content Placeholder 2"/>
          <p:cNvSpPr>
            <a:spLocks noGrp="1"/>
          </p:cNvSpPr>
          <p:nvPr>
            <p:ph idx="1"/>
          </p:nvPr>
        </p:nvSpPr>
        <p:spPr>
          <a:xfrm>
            <a:off x="457200" y="1143000"/>
            <a:ext cx="8229600" cy="5410200"/>
          </a:xfrm>
        </p:spPr>
        <p:txBody>
          <a:bodyPr>
            <a:noAutofit/>
          </a:bodyPr>
          <a:lstStyle/>
          <a:p>
            <a:pPr algn="just"/>
            <a:endParaRPr lang="en-US" sz="2700" dirty="0" smtClean="0">
              <a:latin typeface="Times New Roman" pitchFamily="18" charset="0"/>
              <a:cs typeface="Times New Roman" pitchFamily="18" charset="0"/>
            </a:endParaRPr>
          </a:p>
          <a:p>
            <a:pPr algn="just"/>
            <a:r>
              <a:rPr lang="en-US" sz="2700" dirty="0" smtClean="0">
                <a:latin typeface="Times New Roman" pitchFamily="18" charset="0"/>
                <a:cs typeface="Times New Roman" pitchFamily="18" charset="0"/>
              </a:rPr>
              <a:t>During the scan, the array sensors of the scanner capture the black and white dots along a scan line in the document page to create a corresponding black and white pixel image in memory.</a:t>
            </a:r>
          </a:p>
          <a:p>
            <a:pPr algn="just"/>
            <a:endParaRPr lang="en-US" sz="2700" dirty="0" smtClean="0">
              <a:latin typeface="Times New Roman" pitchFamily="18" charset="0"/>
              <a:cs typeface="Times New Roman" pitchFamily="18" charset="0"/>
            </a:endParaRPr>
          </a:p>
          <a:p>
            <a:pPr algn="just"/>
            <a:r>
              <a:rPr lang="en-US" sz="2700" dirty="0" smtClean="0">
                <a:latin typeface="Times New Roman" pitchFamily="18" charset="0"/>
                <a:cs typeface="Times New Roman" pitchFamily="18" charset="0"/>
              </a:rPr>
              <a:t>This process is repeated till the end of the page.</a:t>
            </a:r>
          </a:p>
          <a:p>
            <a:pPr algn="just"/>
            <a:endParaRPr lang="en-US" sz="2700" dirty="0" smtClean="0">
              <a:latin typeface="Times New Roman" pitchFamily="18" charset="0"/>
              <a:cs typeface="Times New Roman" pitchFamily="18" charset="0"/>
            </a:endParaRPr>
          </a:p>
          <a:p>
            <a:pPr algn="just"/>
            <a:r>
              <a:rPr lang="en-US" sz="2700" dirty="0" smtClean="0">
                <a:latin typeface="Times New Roman" pitchFamily="18" charset="0"/>
                <a:cs typeface="Times New Roman" pitchFamily="18" charset="0"/>
              </a:rPr>
              <a:t>This uncompressed image consist of a single bit per pixel containing black and white pixels. Binary 1 represents a black pixel and 0 a white pixel.</a:t>
            </a:r>
            <a:endParaRPr lang="en-US" sz="27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Run Length Encoding(RLE)</a:t>
            </a:r>
            <a:endParaRPr lang="en-US" dirty="0"/>
          </a:p>
        </p:txBody>
      </p:sp>
      <p:sp>
        <p:nvSpPr>
          <p:cNvPr id="3" name="Content Placeholder 2"/>
          <p:cNvSpPr>
            <a:spLocks noGrp="1"/>
          </p:cNvSpPr>
          <p:nvPr>
            <p:ph idx="1"/>
          </p:nvPr>
        </p:nvSpPr>
        <p:spPr>
          <a:xfrm>
            <a:off x="457200" y="1219200"/>
            <a:ext cx="8229600" cy="5105400"/>
          </a:xfrm>
        </p:spPr>
        <p:txBody>
          <a:bodyPr>
            <a:noAutofit/>
          </a:bodyPr>
          <a:lstStyle/>
          <a:p>
            <a:pPr algn="just"/>
            <a:r>
              <a:rPr lang="en-US" sz="2500" dirty="0" smtClean="0">
                <a:latin typeface="Times New Roman" pitchFamily="18" charset="0"/>
                <a:cs typeface="Times New Roman" pitchFamily="18" charset="0"/>
              </a:rPr>
              <a:t>RLE is a data compression algorithm that is supported by most bitmap file formats, such as TIFF, BMP, and PCX</a:t>
            </a:r>
          </a:p>
          <a:p>
            <a:pPr algn="just"/>
            <a:endParaRPr lang="en-US" sz="2500" dirty="0" smtClean="0">
              <a:latin typeface="Times New Roman" pitchFamily="18" charset="0"/>
              <a:cs typeface="Times New Roman" pitchFamily="18" charset="0"/>
            </a:endParaRPr>
          </a:p>
          <a:p>
            <a:pPr algn="just"/>
            <a:r>
              <a:rPr lang="en-US" sz="2500" dirty="0" smtClean="0">
                <a:latin typeface="Times New Roman" pitchFamily="18" charset="0"/>
                <a:cs typeface="Times New Roman" pitchFamily="18" charset="0"/>
              </a:rPr>
              <a:t>RLE is suited for compressing any type of data regardless of its information content, but the content of the data will affect the compression ratio achieved by RLE.</a:t>
            </a:r>
          </a:p>
          <a:p>
            <a:pPr algn="just"/>
            <a:endParaRPr lang="en-US" sz="2500" dirty="0" smtClean="0">
              <a:latin typeface="Times New Roman" pitchFamily="18" charset="0"/>
              <a:cs typeface="Times New Roman" pitchFamily="18" charset="0"/>
            </a:endParaRPr>
          </a:p>
          <a:p>
            <a:pPr algn="just"/>
            <a:r>
              <a:rPr lang="en-US" sz="2500" dirty="0" smtClean="0">
                <a:latin typeface="Times New Roman" pitchFamily="18" charset="0"/>
                <a:cs typeface="Times New Roman" pitchFamily="18" charset="0"/>
              </a:rPr>
              <a:t>RLE is both easy to implement and quick to execute, making it a good alternative to either using a complex compression algorithm or leaving your image data uncompressed. </a:t>
            </a:r>
          </a:p>
          <a:p>
            <a:pPr algn="just"/>
            <a:endParaRPr lang="en-US" sz="2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Run Length Encoding(RLE)</a:t>
            </a:r>
            <a:endParaRPr lang="en-US" dirty="0"/>
          </a:p>
        </p:txBody>
      </p:sp>
      <p:sp>
        <p:nvSpPr>
          <p:cNvPr id="3" name="Content Placeholder 2"/>
          <p:cNvSpPr>
            <a:spLocks noGrp="1"/>
          </p:cNvSpPr>
          <p:nvPr>
            <p:ph idx="1"/>
          </p:nvPr>
        </p:nvSpPr>
        <p:spPr>
          <a:xfrm>
            <a:off x="457200" y="1219200"/>
            <a:ext cx="8229600" cy="5257800"/>
          </a:xfrm>
        </p:spPr>
        <p:txBody>
          <a:bodyPr>
            <a:noAutofit/>
          </a:bodyPr>
          <a:lstStyle/>
          <a:p>
            <a:pPr algn="just"/>
            <a:r>
              <a:rPr lang="en-US" sz="2500" dirty="0" smtClean="0">
                <a:latin typeface="Times New Roman" pitchFamily="18" charset="0"/>
                <a:cs typeface="Times New Roman" pitchFamily="18" charset="0"/>
              </a:rPr>
              <a:t>RLE works by reducing the physical size of a repeating string of characters. This repeating string, called a </a:t>
            </a:r>
            <a:r>
              <a:rPr lang="en-US" sz="2500" b="1" i="1" dirty="0" smtClean="0">
                <a:latin typeface="Times New Roman" pitchFamily="18" charset="0"/>
                <a:cs typeface="Times New Roman" pitchFamily="18" charset="0"/>
              </a:rPr>
              <a:t>run</a:t>
            </a:r>
            <a:r>
              <a:rPr lang="en-US" sz="2500" dirty="0" smtClean="0">
                <a:latin typeface="Times New Roman" pitchFamily="18" charset="0"/>
                <a:cs typeface="Times New Roman" pitchFamily="18" charset="0"/>
              </a:rPr>
              <a:t>, is typically encoded into two bytes.</a:t>
            </a:r>
          </a:p>
          <a:p>
            <a:pPr algn="just">
              <a:buNone/>
            </a:pPr>
            <a:r>
              <a:rPr lang="en-US" sz="2500" dirty="0" smtClean="0">
                <a:latin typeface="Times New Roman" pitchFamily="18" charset="0"/>
                <a:cs typeface="Times New Roman" pitchFamily="18" charset="0"/>
              </a:rPr>
              <a:t> </a:t>
            </a:r>
          </a:p>
          <a:p>
            <a:pPr algn="just"/>
            <a:r>
              <a:rPr lang="en-US" sz="2500" dirty="0" smtClean="0">
                <a:latin typeface="Times New Roman" pitchFamily="18" charset="0"/>
                <a:cs typeface="Times New Roman" pitchFamily="18" charset="0"/>
              </a:rPr>
              <a:t>The first byte represents the number of characters in the run and is called the </a:t>
            </a:r>
            <a:r>
              <a:rPr lang="en-US" sz="2500" b="1" i="1" dirty="0" smtClean="0">
                <a:latin typeface="Times New Roman" pitchFamily="18" charset="0"/>
                <a:cs typeface="Times New Roman" pitchFamily="18" charset="0"/>
              </a:rPr>
              <a:t>run count</a:t>
            </a:r>
            <a:r>
              <a:rPr lang="en-US" sz="2500" dirty="0" smtClean="0">
                <a:latin typeface="Times New Roman" pitchFamily="18" charset="0"/>
                <a:cs typeface="Times New Roman" pitchFamily="18" charset="0"/>
              </a:rPr>
              <a:t>. In practice, an encoded run may contain 1 to 128 or 256 characters; the run count usually contains as the number of characters minus one (a value in the range of 0 to 127 or 255). </a:t>
            </a:r>
          </a:p>
          <a:p>
            <a:pPr algn="just">
              <a:buNone/>
            </a:pPr>
            <a:endParaRPr lang="en-US" sz="2500" dirty="0" smtClean="0">
              <a:latin typeface="Times New Roman" pitchFamily="18" charset="0"/>
              <a:cs typeface="Times New Roman" pitchFamily="18" charset="0"/>
            </a:endParaRPr>
          </a:p>
          <a:p>
            <a:pPr algn="just"/>
            <a:r>
              <a:rPr lang="en-US" sz="2500" dirty="0" smtClean="0">
                <a:latin typeface="Times New Roman" pitchFamily="18" charset="0"/>
                <a:cs typeface="Times New Roman" pitchFamily="18" charset="0"/>
              </a:rPr>
              <a:t>The second byte is the value of the character in the run, which is in the range of 0 to 255, and is called the </a:t>
            </a:r>
            <a:r>
              <a:rPr lang="en-US" sz="2500" b="1" i="1" dirty="0" smtClean="0">
                <a:latin typeface="Times New Roman" pitchFamily="18" charset="0"/>
                <a:cs typeface="Times New Roman" pitchFamily="18" charset="0"/>
              </a:rPr>
              <a:t>run value</a:t>
            </a:r>
            <a:r>
              <a:rPr lang="en-US" sz="2500" dirty="0" smtClean="0">
                <a:latin typeface="Times New Roman" pitchFamily="18" charset="0"/>
                <a:cs typeface="Times New Roman" pitchFamily="18" charset="0"/>
              </a:rPr>
              <a:t>. </a:t>
            </a:r>
          </a:p>
          <a:p>
            <a:pPr algn="just"/>
            <a:endParaRPr lang="en-US" sz="2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Run Length Encoding(RLE)</a:t>
            </a:r>
            <a:endParaRPr lang="en-US" dirty="0"/>
          </a:p>
        </p:txBody>
      </p:sp>
      <p:sp>
        <p:nvSpPr>
          <p:cNvPr id="3" name="Content Placeholder 2"/>
          <p:cNvSpPr>
            <a:spLocks noGrp="1"/>
          </p:cNvSpPr>
          <p:nvPr>
            <p:ph idx="1"/>
          </p:nvPr>
        </p:nvSpPr>
        <p:spPr>
          <a:xfrm>
            <a:off x="457200" y="1219200"/>
            <a:ext cx="8229600" cy="5257800"/>
          </a:xfrm>
        </p:spPr>
        <p:txBody>
          <a:bodyPr>
            <a:noAutofit/>
          </a:bodyPr>
          <a:lstStyle/>
          <a:p>
            <a:pPr algn="just"/>
            <a:r>
              <a:rPr lang="en-US" sz="2400" dirty="0" smtClean="0">
                <a:latin typeface="Times New Roman" pitchFamily="18" charset="0"/>
                <a:cs typeface="Times New Roman" pitchFamily="18" charset="0"/>
              </a:rPr>
              <a:t>Uncompressed, a character run of 15 A characters would normally require 15 bytes to store: </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AAAAAAAAAAAAAAA The same string after RLE encoding would require only two bytes: </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15A </a:t>
            </a:r>
          </a:p>
          <a:p>
            <a:pPr algn="just"/>
            <a:endParaRPr lang="en-US" sz="2400" dirty="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The 15A code generated to represent the character string is called an </a:t>
            </a:r>
            <a:r>
              <a:rPr lang="en-US" sz="2400" b="1" i="1" dirty="0" smtClean="0">
                <a:latin typeface="Times New Roman" pitchFamily="18" charset="0"/>
                <a:cs typeface="Times New Roman" pitchFamily="18" charset="0"/>
              </a:rPr>
              <a:t>RLE packet</a:t>
            </a:r>
            <a:r>
              <a:rPr lang="en-US" sz="2400" dirty="0" smtClean="0">
                <a:latin typeface="Times New Roman" pitchFamily="18" charset="0"/>
                <a:cs typeface="Times New Roman" pitchFamily="18" charset="0"/>
              </a:rPr>
              <a:t>. Here, the first byte, 15, is the run count and contains the number of repetitions. The second byte, A, is the run value and contains the actual repeated value in the run.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Run Length Encoding(RLE)</a:t>
            </a:r>
            <a:endParaRPr lang="en-US" dirty="0"/>
          </a:p>
        </p:txBody>
      </p:sp>
      <p:sp>
        <p:nvSpPr>
          <p:cNvPr id="3" name="Content Placeholder 2"/>
          <p:cNvSpPr>
            <a:spLocks noGrp="1"/>
          </p:cNvSpPr>
          <p:nvPr>
            <p:ph idx="1"/>
          </p:nvPr>
        </p:nvSpPr>
        <p:spPr>
          <a:xfrm>
            <a:off x="457200" y="1219200"/>
            <a:ext cx="8229600" cy="5257800"/>
          </a:xfrm>
        </p:spPr>
        <p:txBody>
          <a:bodyPr>
            <a:noAutofit/>
          </a:bodyPr>
          <a:lstStyle/>
          <a:p>
            <a:pPr algn="just"/>
            <a:r>
              <a:rPr lang="en-US" sz="2500" dirty="0" smtClean="0">
                <a:latin typeface="Times New Roman" pitchFamily="18" charset="0"/>
                <a:cs typeface="Times New Roman" pitchFamily="18" charset="0"/>
              </a:rPr>
              <a:t>A new packet is generated each time the run character changes, or each time the number of characters in the run exceeds the maximum count. Assume that our 15-character string now contains four different character runs: </a:t>
            </a:r>
          </a:p>
          <a:p>
            <a:pPr algn="just">
              <a:buNone/>
            </a:pPr>
            <a:endParaRPr lang="en-US" sz="2500" dirty="0" smtClean="0">
              <a:latin typeface="Times New Roman" pitchFamily="18" charset="0"/>
              <a:cs typeface="Times New Roman" pitchFamily="18" charset="0"/>
            </a:endParaRPr>
          </a:p>
          <a:p>
            <a:pPr algn="just"/>
            <a:r>
              <a:rPr lang="en-US" sz="2500" dirty="0" err="1" smtClean="0">
                <a:latin typeface="Times New Roman" pitchFamily="18" charset="0"/>
                <a:cs typeface="Times New Roman" pitchFamily="18" charset="0"/>
              </a:rPr>
              <a:t>AAAAAAbbbXXXXXt</a:t>
            </a:r>
            <a:r>
              <a:rPr lang="en-US" sz="2500" dirty="0" smtClean="0">
                <a:latin typeface="Times New Roman" pitchFamily="18" charset="0"/>
                <a:cs typeface="Times New Roman" pitchFamily="18" charset="0"/>
              </a:rPr>
              <a:t> Using run-length encoding this could be compressed into four 2-byte packets: </a:t>
            </a:r>
          </a:p>
          <a:p>
            <a:pPr algn="just"/>
            <a:endParaRPr lang="en-US" sz="2500" dirty="0" smtClean="0">
              <a:latin typeface="Times New Roman" pitchFamily="18" charset="0"/>
              <a:cs typeface="Times New Roman" pitchFamily="18" charset="0"/>
            </a:endParaRPr>
          </a:p>
          <a:p>
            <a:pPr algn="just"/>
            <a:r>
              <a:rPr lang="en-US" sz="2500" dirty="0" smtClean="0">
                <a:latin typeface="Times New Roman" pitchFamily="18" charset="0"/>
                <a:cs typeface="Times New Roman" pitchFamily="18" charset="0"/>
              </a:rPr>
              <a:t>6A3b5X1t Thus, after run-length encoding, the 15-byte string would require only eight bytes of data to represent the string, as opposed to the original 15 bytes. In this case, run-length encoding yielded a compression ratio of almost 2 to 1. </a:t>
            </a:r>
          </a:p>
          <a:p>
            <a:pPr algn="just"/>
            <a:endParaRPr lang="en-US" sz="2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Run Length Encoding(RLE)</a:t>
            </a:r>
            <a:endParaRPr lang="en-US" dirty="0"/>
          </a:p>
        </p:txBody>
      </p:sp>
      <p:sp>
        <p:nvSpPr>
          <p:cNvPr id="3" name="Content Placeholder 2"/>
          <p:cNvSpPr>
            <a:spLocks noGrp="1"/>
          </p:cNvSpPr>
          <p:nvPr>
            <p:ph idx="1"/>
          </p:nvPr>
        </p:nvSpPr>
        <p:spPr>
          <a:xfrm>
            <a:off x="457200" y="1219200"/>
            <a:ext cx="8229600" cy="5257800"/>
          </a:xfrm>
        </p:spPr>
        <p:txBody>
          <a:bodyPr>
            <a:noAutofit/>
          </a:bodyPr>
          <a:lstStyle/>
          <a:p>
            <a:pPr algn="just"/>
            <a:r>
              <a:rPr lang="en-US" sz="2500" dirty="0" smtClean="0">
                <a:latin typeface="Times New Roman" pitchFamily="18" charset="0"/>
                <a:cs typeface="Times New Roman" pitchFamily="18" charset="0"/>
              </a:rPr>
              <a:t>To encode a run in RLE requires a minimum of two characters worth of information; therefore, a run of single characters actually takes more space. For the same reasons, data consisting entirely of 2-character runs remains the same size after RLE encoding. </a:t>
            </a:r>
          </a:p>
          <a:p>
            <a:pPr algn="just"/>
            <a:endParaRPr lang="en-US" sz="2500" dirty="0" smtClean="0">
              <a:latin typeface="Times New Roman" pitchFamily="18" charset="0"/>
              <a:cs typeface="Times New Roman" pitchFamily="18" charset="0"/>
            </a:endParaRPr>
          </a:p>
          <a:p>
            <a:pPr algn="just"/>
            <a:r>
              <a:rPr lang="en-US" sz="2500" dirty="0" smtClean="0">
                <a:latin typeface="Times New Roman" pitchFamily="18" charset="0"/>
                <a:cs typeface="Times New Roman" pitchFamily="18" charset="0"/>
              </a:rPr>
              <a:t>Observe how RLE encoding doubles the size of the following 14-character string: </a:t>
            </a:r>
          </a:p>
          <a:p>
            <a:pPr algn="just"/>
            <a:endParaRPr lang="en-US" sz="2500" dirty="0" smtClean="0">
              <a:latin typeface="Times New Roman" pitchFamily="18" charset="0"/>
              <a:cs typeface="Times New Roman" pitchFamily="18" charset="0"/>
            </a:endParaRPr>
          </a:p>
          <a:p>
            <a:pPr algn="just"/>
            <a:r>
              <a:rPr lang="en-US" sz="2500" dirty="0" err="1" smtClean="0">
                <a:latin typeface="Times New Roman" pitchFamily="18" charset="0"/>
                <a:cs typeface="Times New Roman" pitchFamily="18" charset="0"/>
              </a:rPr>
              <a:t>Xtmprsqzntwlfb</a:t>
            </a:r>
            <a:r>
              <a:rPr lang="en-US" sz="2500" dirty="0" smtClean="0">
                <a:latin typeface="Times New Roman" pitchFamily="18" charset="0"/>
                <a:cs typeface="Times New Roman" pitchFamily="18" charset="0"/>
              </a:rPr>
              <a:t> After RLE encoding, this string becomes: </a:t>
            </a:r>
          </a:p>
          <a:p>
            <a:pPr algn="just"/>
            <a:endParaRPr lang="en-US" sz="2500" dirty="0" smtClean="0">
              <a:latin typeface="Times New Roman" pitchFamily="18" charset="0"/>
              <a:cs typeface="Times New Roman" pitchFamily="18" charset="0"/>
            </a:endParaRPr>
          </a:p>
          <a:p>
            <a:pPr algn="just"/>
            <a:r>
              <a:rPr lang="en-US" sz="2500" dirty="0" smtClean="0">
                <a:latin typeface="Times New Roman" pitchFamily="18" charset="0"/>
                <a:cs typeface="Times New Roman" pitchFamily="18" charset="0"/>
              </a:rPr>
              <a:t>1X1t1m1p1r1s1q1z1n1t1w1l1f1b</a:t>
            </a:r>
          </a:p>
          <a:p>
            <a:pPr algn="just">
              <a:buNone/>
            </a:pPr>
            <a:endParaRPr lang="en-US" sz="2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Run Length Encoding(RLE)</a:t>
            </a:r>
            <a:endParaRPr lang="en-US" dirty="0"/>
          </a:p>
        </p:txBody>
      </p:sp>
      <p:sp>
        <p:nvSpPr>
          <p:cNvPr id="3" name="Content Placeholder 2"/>
          <p:cNvSpPr>
            <a:spLocks noGrp="1"/>
          </p:cNvSpPr>
          <p:nvPr>
            <p:ph idx="1"/>
          </p:nvPr>
        </p:nvSpPr>
        <p:spPr>
          <a:xfrm>
            <a:off x="457200" y="1219200"/>
            <a:ext cx="8229600" cy="5257800"/>
          </a:xfrm>
        </p:spPr>
        <p:txBody>
          <a:bodyPr>
            <a:noAutofit/>
          </a:bodyPr>
          <a:lstStyle/>
          <a:p>
            <a:pPr algn="just"/>
            <a:r>
              <a:rPr lang="en-US" sz="2500" dirty="0" smtClean="0">
                <a:latin typeface="Times New Roman" pitchFamily="18" charset="0"/>
                <a:cs typeface="Times New Roman" pitchFamily="18" charset="0"/>
              </a:rPr>
              <a:t>RLE schemes are simple and fast, but their compression efficiency depends on the type of image data being encoded. </a:t>
            </a:r>
          </a:p>
          <a:p>
            <a:pPr algn="just"/>
            <a:endParaRPr lang="en-US" sz="2500" dirty="0" smtClean="0">
              <a:latin typeface="Times New Roman" pitchFamily="18" charset="0"/>
              <a:cs typeface="Times New Roman" pitchFamily="18" charset="0"/>
            </a:endParaRPr>
          </a:p>
          <a:p>
            <a:pPr algn="just"/>
            <a:r>
              <a:rPr lang="en-US" sz="2500" dirty="0" smtClean="0">
                <a:latin typeface="Times New Roman" pitchFamily="18" charset="0"/>
                <a:cs typeface="Times New Roman" pitchFamily="18" charset="0"/>
              </a:rPr>
              <a:t>A black-and-white image that is mostly white, such as the page of a book, will encode very well, due to the large amount of contiguous data that is all the same color. </a:t>
            </a:r>
          </a:p>
          <a:p>
            <a:pPr algn="just"/>
            <a:endParaRPr lang="en-US" sz="2500" dirty="0" smtClean="0">
              <a:latin typeface="Times New Roman" pitchFamily="18" charset="0"/>
              <a:cs typeface="Times New Roman" pitchFamily="18" charset="0"/>
            </a:endParaRPr>
          </a:p>
          <a:p>
            <a:pPr algn="just"/>
            <a:r>
              <a:rPr lang="en-US" sz="2500" dirty="0" smtClean="0">
                <a:latin typeface="Times New Roman" pitchFamily="18" charset="0"/>
                <a:cs typeface="Times New Roman" pitchFamily="18" charset="0"/>
              </a:rPr>
              <a:t>An image with many colors such as a photograph, will not encode very well. This is because the complexity of the image is expressed as a large number of different colors. And because of this complexity there will be relatively few runs of the same color. </a:t>
            </a:r>
          </a:p>
          <a:p>
            <a:pPr algn="just"/>
            <a:endParaRPr lang="en-US" sz="2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Variants of Run Length Encoding(RLE)</a:t>
            </a:r>
            <a:endParaRPr lang="en-US" dirty="0"/>
          </a:p>
        </p:txBody>
      </p:sp>
      <p:sp>
        <p:nvSpPr>
          <p:cNvPr id="3" name="Content Placeholder 2"/>
          <p:cNvSpPr>
            <a:spLocks noGrp="1"/>
          </p:cNvSpPr>
          <p:nvPr>
            <p:ph idx="1"/>
          </p:nvPr>
        </p:nvSpPr>
        <p:spPr>
          <a:xfrm>
            <a:off x="457200" y="1219200"/>
            <a:ext cx="8229600" cy="2133600"/>
          </a:xfrm>
        </p:spPr>
        <p:txBody>
          <a:bodyPr>
            <a:noAutofit/>
          </a:bodyPr>
          <a:lstStyle/>
          <a:p>
            <a:pPr algn="just"/>
            <a:r>
              <a:rPr lang="en-US" sz="2500" dirty="0" smtClean="0">
                <a:latin typeface="Times New Roman" pitchFamily="18" charset="0"/>
                <a:cs typeface="Times New Roman" pitchFamily="18" charset="0"/>
              </a:rPr>
              <a:t>There are a number of variants of run-length encoding.</a:t>
            </a:r>
          </a:p>
          <a:p>
            <a:pPr algn="just"/>
            <a:r>
              <a:rPr lang="en-US" sz="2500" dirty="0" smtClean="0">
                <a:latin typeface="Times New Roman" pitchFamily="18" charset="0"/>
                <a:cs typeface="Times New Roman" pitchFamily="18" charset="0"/>
              </a:rPr>
              <a:t>In sequential processing, a bitmap is encoded starting at the upper left corner and proceeding from left to right across each scan line (the X axis) to the bottom right corner of the bitmap  </a:t>
            </a:r>
          </a:p>
          <a:p>
            <a:pPr algn="just">
              <a:buNone/>
            </a:pPr>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                                        </a:t>
            </a:r>
          </a:p>
          <a:p>
            <a:pPr algn="just">
              <a:buNone/>
            </a:pPr>
            <a:endParaRPr lang="en-US" sz="2500" dirty="0">
              <a:latin typeface="Times New Roman" pitchFamily="18" charset="0"/>
              <a:cs typeface="Times New Roman" pitchFamily="18" charset="0"/>
            </a:endParaRPr>
          </a:p>
        </p:txBody>
      </p:sp>
      <p:pic>
        <p:nvPicPr>
          <p:cNvPr id="33796" name="Picture 4"/>
          <p:cNvPicPr>
            <a:picLocks noChangeAspect="1" noChangeArrowheads="1"/>
          </p:cNvPicPr>
          <p:nvPr/>
        </p:nvPicPr>
        <p:blipFill>
          <a:blip r:embed="rId2"/>
          <a:srcRect/>
          <a:stretch>
            <a:fillRect/>
          </a:stretch>
        </p:blipFill>
        <p:spPr bwMode="auto">
          <a:xfrm>
            <a:off x="2133600" y="3276600"/>
            <a:ext cx="5105400" cy="304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pPr algn="just"/>
            <a:r>
              <a:rPr lang="en-US" sz="2500" dirty="0" smtClean="0">
                <a:latin typeface="Times New Roman" pitchFamily="18" charset="0"/>
                <a:cs typeface="Times New Roman" pitchFamily="18" charset="0"/>
              </a:rPr>
              <a:t>A compressor, naturally enough, performs compression, and a de-compressor reconstructs the original data.</a:t>
            </a:r>
          </a:p>
          <a:p>
            <a:pPr algn="just">
              <a:buNone/>
            </a:pPr>
            <a:endParaRPr lang="en-US" sz="2500" dirty="0" smtClean="0">
              <a:latin typeface="Times New Roman" pitchFamily="18" charset="0"/>
              <a:cs typeface="Times New Roman" pitchFamily="18" charset="0"/>
            </a:endParaRPr>
          </a:p>
          <a:p>
            <a:pPr algn="just"/>
            <a:r>
              <a:rPr lang="en-US" sz="2500" dirty="0" smtClean="0">
                <a:latin typeface="Times New Roman" pitchFamily="18" charset="0"/>
                <a:cs typeface="Times New Roman" pitchFamily="18" charset="0"/>
              </a:rPr>
              <a:t>A de-compressor can operate only by using knowledge of the compression algorithm used to convert the original data into its compressed form.</a:t>
            </a:r>
          </a:p>
          <a:p>
            <a:pPr algn="just">
              <a:buNone/>
            </a:pPr>
            <a:endParaRPr lang="en-US" sz="2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Variants of Run Length Encoding(RLE)</a:t>
            </a:r>
            <a:endParaRPr lang="en-US" dirty="0"/>
          </a:p>
        </p:txBody>
      </p:sp>
      <p:sp>
        <p:nvSpPr>
          <p:cNvPr id="3" name="Content Placeholder 2"/>
          <p:cNvSpPr>
            <a:spLocks noGrp="1"/>
          </p:cNvSpPr>
          <p:nvPr>
            <p:ph idx="1"/>
          </p:nvPr>
        </p:nvSpPr>
        <p:spPr>
          <a:xfrm>
            <a:off x="457200" y="1219200"/>
            <a:ext cx="8229600" cy="1219200"/>
          </a:xfrm>
        </p:spPr>
        <p:txBody>
          <a:bodyPr>
            <a:noAutofit/>
          </a:bodyPr>
          <a:lstStyle/>
          <a:p>
            <a:pPr algn="just"/>
            <a:r>
              <a:rPr lang="en-US" sz="2500" dirty="0" smtClean="0">
                <a:latin typeface="Times New Roman" pitchFamily="18" charset="0"/>
                <a:cs typeface="Times New Roman" pitchFamily="18" charset="0"/>
              </a:rPr>
              <a:t>Alternative RLE schemes can also be written to encode data down the length of a bitmap (the Y axis) along the columns.                               </a:t>
            </a:r>
          </a:p>
          <a:p>
            <a:pPr algn="just">
              <a:buNone/>
            </a:pPr>
            <a:endParaRPr lang="en-US" sz="2500" dirty="0">
              <a:latin typeface="Times New Roman" pitchFamily="18" charset="0"/>
              <a:cs typeface="Times New Roman" pitchFamily="18" charset="0"/>
            </a:endParaRPr>
          </a:p>
        </p:txBody>
      </p:sp>
      <p:pic>
        <p:nvPicPr>
          <p:cNvPr id="34818" name="Picture 2"/>
          <p:cNvPicPr>
            <a:picLocks noChangeAspect="1" noChangeArrowheads="1"/>
          </p:cNvPicPr>
          <p:nvPr/>
        </p:nvPicPr>
        <p:blipFill>
          <a:blip r:embed="rId2"/>
          <a:srcRect/>
          <a:stretch>
            <a:fillRect/>
          </a:stretch>
        </p:blipFill>
        <p:spPr bwMode="auto">
          <a:xfrm>
            <a:off x="1219200" y="2514600"/>
            <a:ext cx="6553200" cy="3505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Variants of Run Length Encoding(RLE)</a:t>
            </a:r>
            <a:endParaRPr lang="en-US" dirty="0"/>
          </a:p>
        </p:txBody>
      </p:sp>
      <p:sp>
        <p:nvSpPr>
          <p:cNvPr id="3" name="Content Placeholder 2"/>
          <p:cNvSpPr>
            <a:spLocks noGrp="1"/>
          </p:cNvSpPr>
          <p:nvPr>
            <p:ph idx="1"/>
          </p:nvPr>
        </p:nvSpPr>
        <p:spPr>
          <a:xfrm>
            <a:off x="457200" y="1219200"/>
            <a:ext cx="8229600" cy="762000"/>
          </a:xfrm>
        </p:spPr>
        <p:txBody>
          <a:bodyPr>
            <a:noAutofit/>
          </a:bodyPr>
          <a:lstStyle/>
          <a:p>
            <a:pPr algn="just"/>
            <a:r>
              <a:rPr lang="en-US" sz="2500" dirty="0" smtClean="0">
                <a:latin typeface="Times New Roman" pitchFamily="18" charset="0"/>
                <a:cs typeface="Times New Roman" pitchFamily="18" charset="0"/>
              </a:rPr>
              <a:t>T</a:t>
            </a:r>
            <a:r>
              <a:rPr lang="en-US" sz="2800" dirty="0" smtClean="0"/>
              <a:t>o encode a bitmap into 2D tiles </a:t>
            </a:r>
            <a:endParaRPr lang="en-US" sz="2500" dirty="0">
              <a:latin typeface="Times New Roman" pitchFamily="18" charset="0"/>
              <a:cs typeface="Times New Roman" pitchFamily="18" charset="0"/>
            </a:endParaRPr>
          </a:p>
        </p:txBody>
      </p:sp>
      <p:pic>
        <p:nvPicPr>
          <p:cNvPr id="35842" name="Picture 2"/>
          <p:cNvPicPr>
            <a:picLocks noChangeAspect="1" noChangeArrowheads="1"/>
          </p:cNvPicPr>
          <p:nvPr/>
        </p:nvPicPr>
        <p:blipFill>
          <a:blip r:embed="rId2"/>
          <a:srcRect/>
          <a:stretch>
            <a:fillRect/>
          </a:stretch>
        </p:blipFill>
        <p:spPr bwMode="auto">
          <a:xfrm>
            <a:off x="1066800" y="1828800"/>
            <a:ext cx="5867400" cy="4419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Variants of Run Length Encoding(RLE)</a:t>
            </a:r>
            <a:endParaRPr lang="en-US" dirty="0"/>
          </a:p>
        </p:txBody>
      </p:sp>
      <p:sp>
        <p:nvSpPr>
          <p:cNvPr id="3" name="Content Placeholder 2"/>
          <p:cNvSpPr>
            <a:spLocks noGrp="1"/>
          </p:cNvSpPr>
          <p:nvPr>
            <p:ph idx="1"/>
          </p:nvPr>
        </p:nvSpPr>
        <p:spPr>
          <a:xfrm>
            <a:off x="457200" y="1219200"/>
            <a:ext cx="8229600" cy="1295400"/>
          </a:xfrm>
        </p:spPr>
        <p:txBody>
          <a:bodyPr>
            <a:noAutofit/>
          </a:bodyPr>
          <a:lstStyle/>
          <a:p>
            <a:pPr algn="just"/>
            <a:r>
              <a:rPr lang="en-US" sz="2500" dirty="0" smtClean="0">
                <a:latin typeface="Times New Roman" pitchFamily="18" charset="0"/>
                <a:cs typeface="Times New Roman" pitchFamily="18" charset="0"/>
              </a:rPr>
              <a:t>To encode pixels on a diagonal in a </a:t>
            </a:r>
            <a:r>
              <a:rPr lang="en-US" sz="2500" dirty="0" err="1" smtClean="0">
                <a:latin typeface="Times New Roman" pitchFamily="18" charset="0"/>
                <a:cs typeface="Times New Roman" pitchFamily="18" charset="0"/>
              </a:rPr>
              <a:t>zig-zag</a:t>
            </a:r>
            <a:r>
              <a:rPr lang="en-US" sz="2500" dirty="0" smtClean="0">
                <a:latin typeface="Times New Roman" pitchFamily="18" charset="0"/>
                <a:cs typeface="Times New Roman" pitchFamily="18" charset="0"/>
              </a:rPr>
              <a:t> fashion (shown in. Odd RLE variants such as this last one might be used in highly specialized applications but are usually quite rare.</a:t>
            </a:r>
            <a:endParaRPr lang="en-US" sz="2500" dirty="0">
              <a:latin typeface="Times New Roman" pitchFamily="18" charset="0"/>
              <a:cs typeface="Times New Roman" pitchFamily="18" charset="0"/>
            </a:endParaRPr>
          </a:p>
        </p:txBody>
      </p:sp>
      <p:pic>
        <p:nvPicPr>
          <p:cNvPr id="36866" name="Picture 2"/>
          <p:cNvPicPr>
            <a:picLocks noChangeAspect="1" noChangeArrowheads="1"/>
          </p:cNvPicPr>
          <p:nvPr/>
        </p:nvPicPr>
        <p:blipFill>
          <a:blip r:embed="rId3"/>
          <a:srcRect/>
          <a:stretch>
            <a:fillRect/>
          </a:stretch>
        </p:blipFill>
        <p:spPr bwMode="auto">
          <a:xfrm>
            <a:off x="1676400" y="2590800"/>
            <a:ext cx="5715000" cy="3733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Variants of Run Length Encoding(RLE)</a:t>
            </a:r>
            <a:endParaRPr lang="en-US" dirty="0"/>
          </a:p>
        </p:txBody>
      </p:sp>
      <p:sp>
        <p:nvSpPr>
          <p:cNvPr id="3" name="Content Placeholder 2"/>
          <p:cNvSpPr>
            <a:spLocks noGrp="1"/>
          </p:cNvSpPr>
          <p:nvPr>
            <p:ph idx="1"/>
          </p:nvPr>
        </p:nvSpPr>
        <p:spPr>
          <a:xfrm>
            <a:off x="457200" y="1219200"/>
            <a:ext cx="8229600" cy="5257800"/>
          </a:xfrm>
        </p:spPr>
        <p:txBody>
          <a:bodyPr>
            <a:noAutofit/>
          </a:bodyPr>
          <a:lstStyle/>
          <a:p>
            <a:pPr algn="just"/>
            <a:endParaRPr lang="en-US" sz="2500" dirty="0" smtClean="0">
              <a:latin typeface="Times New Roman" pitchFamily="18" charset="0"/>
              <a:cs typeface="Times New Roman" pitchFamily="18" charset="0"/>
            </a:endParaRPr>
          </a:p>
          <a:p>
            <a:pPr algn="just"/>
            <a:r>
              <a:rPr lang="en-US" sz="2700" dirty="0" smtClean="0">
                <a:latin typeface="Times New Roman" pitchFamily="18" charset="0"/>
                <a:cs typeface="Times New Roman" pitchFamily="18" charset="0"/>
              </a:rPr>
              <a:t>Make sure that your RLE encoder always stops at the end of each scan line of bitmap data that is being encoded. </a:t>
            </a:r>
          </a:p>
          <a:p>
            <a:pPr algn="just"/>
            <a:endParaRPr lang="en-US" sz="2700" dirty="0" smtClean="0">
              <a:latin typeface="Times New Roman" pitchFamily="18" charset="0"/>
              <a:cs typeface="Times New Roman" pitchFamily="18" charset="0"/>
            </a:endParaRPr>
          </a:p>
          <a:p>
            <a:pPr algn="just"/>
            <a:endParaRPr lang="en-US" sz="2700" dirty="0">
              <a:latin typeface="Times New Roman" pitchFamily="18" charset="0"/>
              <a:cs typeface="Times New Roman" pitchFamily="18" charset="0"/>
            </a:endParaRPr>
          </a:p>
          <a:p>
            <a:pPr algn="just"/>
            <a:r>
              <a:rPr lang="en-US" sz="2700" dirty="0" smtClean="0">
                <a:latin typeface="Times New Roman" pitchFamily="18" charset="0"/>
                <a:cs typeface="Times New Roman" pitchFamily="18" charset="0"/>
              </a:rPr>
              <a:t>Encoding only a simple line at a time also prevents a problem known as </a:t>
            </a:r>
            <a:r>
              <a:rPr lang="en-US" sz="2700" i="1" dirty="0" smtClean="0">
                <a:latin typeface="Times New Roman" pitchFamily="18" charset="0"/>
                <a:cs typeface="Times New Roman" pitchFamily="18" charset="0"/>
              </a:rPr>
              <a:t>cross-coding</a:t>
            </a:r>
            <a:r>
              <a:rPr lang="en-US" sz="2700" dirty="0" smtClean="0">
                <a:latin typeface="Times New Roman" pitchFamily="18" charset="0"/>
                <a:cs typeface="Times New Roman" pitchFamily="18" charset="0"/>
              </a:rPr>
              <a:t>. </a:t>
            </a:r>
          </a:p>
          <a:p>
            <a:pPr algn="just"/>
            <a:endParaRPr lang="en-US" sz="27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Variants of Run Length Encoding(RLE)</a:t>
            </a:r>
            <a:endParaRPr lang="en-US" dirty="0"/>
          </a:p>
        </p:txBody>
      </p:sp>
      <p:sp>
        <p:nvSpPr>
          <p:cNvPr id="3" name="Content Placeholder 2"/>
          <p:cNvSpPr>
            <a:spLocks noGrp="1"/>
          </p:cNvSpPr>
          <p:nvPr>
            <p:ph idx="1"/>
          </p:nvPr>
        </p:nvSpPr>
        <p:spPr>
          <a:xfrm>
            <a:off x="457200" y="1219200"/>
            <a:ext cx="8229600" cy="5257800"/>
          </a:xfrm>
        </p:spPr>
        <p:txBody>
          <a:bodyPr>
            <a:noAutofit/>
          </a:bodyPr>
          <a:lstStyle/>
          <a:p>
            <a:pPr algn="just"/>
            <a:r>
              <a:rPr lang="en-US" sz="2500" b="1" dirty="0" smtClean="0">
                <a:latin typeface="Times New Roman" pitchFamily="18" charset="0"/>
                <a:cs typeface="Times New Roman" pitchFamily="18" charset="0"/>
              </a:rPr>
              <a:t>Cross-coding </a:t>
            </a:r>
            <a:r>
              <a:rPr lang="en-US" sz="2500" dirty="0" smtClean="0">
                <a:latin typeface="Times New Roman" pitchFamily="18" charset="0"/>
                <a:cs typeface="Times New Roman" pitchFamily="18" charset="0"/>
              </a:rPr>
              <a:t>is the merging of scan lines that occurs when the encoded process loses the distinction between the original scan lines. </a:t>
            </a:r>
          </a:p>
          <a:p>
            <a:pPr algn="just"/>
            <a:endParaRPr lang="en-US" sz="2500" dirty="0">
              <a:latin typeface="Times New Roman" pitchFamily="18" charset="0"/>
              <a:cs typeface="Times New Roman" pitchFamily="18" charset="0"/>
            </a:endParaRPr>
          </a:p>
          <a:p>
            <a:pPr algn="just"/>
            <a:r>
              <a:rPr lang="en-US" sz="2500" dirty="0" smtClean="0">
                <a:latin typeface="Times New Roman" pitchFamily="18" charset="0"/>
                <a:cs typeface="Times New Roman" pitchFamily="18" charset="0"/>
              </a:rPr>
              <a:t>If the data of the individual scan lines is merged by the RLE algorithm, the point where one scan line stopped and another began is lost or, at least, is very hard to detect quickly. </a:t>
            </a:r>
          </a:p>
          <a:p>
            <a:pPr algn="just"/>
            <a:endParaRPr lang="en-US" sz="2500" dirty="0" smtClean="0">
              <a:latin typeface="Times New Roman" pitchFamily="18" charset="0"/>
              <a:cs typeface="Times New Roman" pitchFamily="18" charset="0"/>
            </a:endParaRPr>
          </a:p>
          <a:p>
            <a:pPr algn="just"/>
            <a:r>
              <a:rPr lang="en-US" sz="2500" dirty="0" smtClean="0">
                <a:latin typeface="Times New Roman" pitchFamily="18" charset="0"/>
                <a:cs typeface="Times New Roman" pitchFamily="18" charset="0"/>
              </a:rPr>
              <a:t>When an encoder is encoding an image, an end-of-scan-line marker is placed in the encoded data to inform the decoding software that the end of the scan line has been reached.</a:t>
            </a:r>
          </a:p>
          <a:p>
            <a:pPr algn="just"/>
            <a:endParaRPr lang="en-US" sz="2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Variants of Run Length Encoding(RLE)</a:t>
            </a:r>
            <a:endParaRPr lang="en-US" dirty="0"/>
          </a:p>
        </p:txBody>
      </p:sp>
      <p:sp>
        <p:nvSpPr>
          <p:cNvPr id="3" name="Content Placeholder 2"/>
          <p:cNvSpPr>
            <a:spLocks noGrp="1"/>
          </p:cNvSpPr>
          <p:nvPr>
            <p:ph idx="1"/>
          </p:nvPr>
        </p:nvSpPr>
        <p:spPr>
          <a:xfrm>
            <a:off x="457200" y="1219200"/>
            <a:ext cx="8229600" cy="5257800"/>
          </a:xfrm>
        </p:spPr>
        <p:txBody>
          <a:bodyPr>
            <a:noAutofit/>
          </a:bodyPr>
          <a:lstStyle/>
          <a:p>
            <a:pPr algn="just"/>
            <a:r>
              <a:rPr lang="en-US" sz="2500" dirty="0" smtClean="0">
                <a:latin typeface="Times New Roman" pitchFamily="18" charset="0"/>
                <a:cs typeface="Times New Roman" pitchFamily="18" charset="0"/>
              </a:rPr>
              <a:t>Another option for locating the starting point of any particular scan line in a block of encoded data is to construct a scan-line table. </a:t>
            </a:r>
          </a:p>
          <a:p>
            <a:pPr algn="just"/>
            <a:endParaRPr lang="en-US" sz="2500" dirty="0" smtClean="0">
              <a:latin typeface="Times New Roman" pitchFamily="18" charset="0"/>
              <a:cs typeface="Times New Roman" pitchFamily="18" charset="0"/>
            </a:endParaRPr>
          </a:p>
          <a:p>
            <a:pPr algn="just"/>
            <a:r>
              <a:rPr lang="en-US" sz="2500" dirty="0" smtClean="0">
                <a:latin typeface="Times New Roman" pitchFamily="18" charset="0"/>
                <a:cs typeface="Times New Roman" pitchFamily="18" charset="0"/>
              </a:rPr>
              <a:t>A scan-line table usually contains one element for every scan line in the image, and each element holds the offset value of its corresponding scan line.</a:t>
            </a:r>
          </a:p>
          <a:p>
            <a:pPr algn="just"/>
            <a:endParaRPr lang="en-US" sz="2500" dirty="0" smtClean="0">
              <a:latin typeface="Times New Roman" pitchFamily="18" charset="0"/>
              <a:cs typeface="Times New Roman" pitchFamily="18" charset="0"/>
            </a:endParaRPr>
          </a:p>
          <a:p>
            <a:pPr algn="just"/>
            <a:r>
              <a:rPr lang="en-US" sz="2500" dirty="0" smtClean="0">
                <a:latin typeface="Times New Roman" pitchFamily="18" charset="0"/>
                <a:cs typeface="Times New Roman" pitchFamily="18" charset="0"/>
              </a:rPr>
              <a:t>To find the first RLE packet of scan line 10, all a decoder needs to do is seek to the offset position value stored in the tenth element of the scan-line lookup table. A scan-line table could also hold the number of bytes used to encode each scan line.</a:t>
            </a:r>
            <a:endParaRPr lang="en-US" sz="2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500" b="1" dirty="0" smtClean="0">
                <a:latin typeface="Times New Roman" pitchFamily="18" charset="0"/>
                <a:cs typeface="Times New Roman" pitchFamily="18" charset="0"/>
              </a:rPr>
              <a:t>Bit-, Byte-, and Pixel-Level RLE Schemes</a:t>
            </a:r>
            <a:endParaRPr lang="en-US" sz="35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1066800"/>
          </a:xfrm>
        </p:spPr>
        <p:txBody>
          <a:bodyPr>
            <a:noAutofit/>
          </a:bodyPr>
          <a:lstStyle/>
          <a:p>
            <a:pPr algn="just"/>
            <a:r>
              <a:rPr lang="en-US" sz="2500" dirty="0" smtClean="0">
                <a:latin typeface="Times New Roman" pitchFamily="18" charset="0"/>
                <a:cs typeface="Times New Roman" pitchFamily="18" charset="0"/>
              </a:rPr>
              <a:t>The basic flow of all RLE algorithms is the same: as shown in PDF.</a:t>
            </a:r>
            <a:endParaRPr lang="en-US" sz="2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500" b="1" dirty="0" smtClean="0">
                <a:latin typeface="Times New Roman" pitchFamily="18" charset="0"/>
                <a:cs typeface="Times New Roman" pitchFamily="18" charset="0"/>
              </a:rPr>
              <a:t>Bit-, Byte-, and Pixel-Level RLE Schemes</a:t>
            </a:r>
            <a:endParaRPr lang="en-US" sz="35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257800"/>
          </a:xfrm>
        </p:spPr>
        <p:txBody>
          <a:bodyPr>
            <a:noAutofit/>
          </a:bodyPr>
          <a:lstStyle/>
          <a:p>
            <a:pPr algn="just"/>
            <a:r>
              <a:rPr lang="en-US" sz="2500" dirty="0" smtClean="0">
                <a:latin typeface="Times New Roman" pitchFamily="18" charset="0"/>
                <a:cs typeface="Times New Roman" pitchFamily="18" charset="0"/>
              </a:rPr>
              <a:t>RLE schemes used to encode bitmap graphics are usually divided into classes by the type of atomic elements that they encode.</a:t>
            </a:r>
          </a:p>
          <a:p>
            <a:pPr algn="just"/>
            <a:r>
              <a:rPr lang="en-US" sz="2500" dirty="0" smtClean="0">
                <a:latin typeface="Times New Roman" pitchFamily="18" charset="0"/>
                <a:cs typeface="Times New Roman" pitchFamily="18" charset="0"/>
              </a:rPr>
              <a:t>The three classes used by the most graphics file formats are bit, byte, and pixel level RLE</a:t>
            </a:r>
          </a:p>
          <a:p>
            <a:pPr algn="just"/>
            <a:r>
              <a:rPr lang="en-US" sz="2500" dirty="0" smtClean="0">
                <a:latin typeface="Times New Roman" pitchFamily="18" charset="0"/>
                <a:cs typeface="Times New Roman" pitchFamily="18" charset="0"/>
              </a:rPr>
              <a:t>Bit level RLE schemes encode runs of multiple bits in a scan line and ignore byte and word boundaries.</a:t>
            </a:r>
          </a:p>
          <a:p>
            <a:pPr algn="just"/>
            <a:r>
              <a:rPr lang="en-US" sz="2500" dirty="0" smtClean="0">
                <a:latin typeface="Times New Roman" pitchFamily="18" charset="0"/>
                <a:cs typeface="Times New Roman" pitchFamily="18" charset="0"/>
              </a:rPr>
              <a:t>Byte level RLE schemes encode runs of identical byte values, ignoring bit and word boundaries within scan line. The most common byte level RLE scheme encodes runs of bytes into 2 byte packets.</a:t>
            </a:r>
            <a:endParaRPr lang="en-US" sz="2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500" b="1" dirty="0" smtClean="0">
                <a:latin typeface="Times New Roman" pitchFamily="18" charset="0"/>
                <a:cs typeface="Times New Roman" pitchFamily="18" charset="0"/>
              </a:rPr>
              <a:t>Bit-, Byte-, and Pixel-Level RLE Schemes</a:t>
            </a:r>
            <a:endParaRPr lang="en-US" sz="35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257800"/>
          </a:xfrm>
        </p:spPr>
        <p:txBody>
          <a:bodyPr>
            <a:noAutofit/>
          </a:bodyPr>
          <a:lstStyle/>
          <a:p>
            <a:pPr algn="just"/>
            <a:r>
              <a:rPr lang="en-US" sz="2500" dirty="0" smtClean="0">
                <a:latin typeface="Times New Roman" pitchFamily="18" charset="0"/>
                <a:cs typeface="Times New Roman" pitchFamily="18" charset="0"/>
              </a:rPr>
              <a:t>The first byte contain the run count of 0 to 255, and the second byte contains the value of the byte run.</a:t>
            </a:r>
          </a:p>
          <a:p>
            <a:pPr algn="just"/>
            <a:r>
              <a:rPr lang="en-US" sz="2500" dirty="0" smtClean="0">
                <a:latin typeface="Times New Roman" pitchFamily="18" charset="0"/>
                <a:cs typeface="Times New Roman" pitchFamily="18" charset="0"/>
              </a:rPr>
              <a:t>Pixel level RLE schemes are used when two or more consecutive bytes of image data are used to store single pixel values. At the pixel level, bits are ignored and bytes are counted only to identify each pixel value.</a:t>
            </a:r>
            <a:endParaRPr lang="en-US" sz="2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500" dirty="0" smtClean="0">
                <a:latin typeface="Times New Roman" pitchFamily="18" charset="0"/>
                <a:cs typeface="Times New Roman" pitchFamily="18" charset="0"/>
              </a:rPr>
              <a:t>CCITT compressions</a:t>
            </a:r>
            <a:endParaRPr lang="en-US" sz="35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257800"/>
          </a:xfrm>
        </p:spPr>
        <p:txBody>
          <a:bodyPr>
            <a:noAutofit/>
          </a:bodyPr>
          <a:lstStyle/>
          <a:p>
            <a:pPr algn="just"/>
            <a:r>
              <a:rPr lang="en-US" sz="2500" dirty="0" smtClean="0">
                <a:latin typeface="Times New Roman" pitchFamily="18" charset="0"/>
                <a:cs typeface="Times New Roman" pitchFamily="18" charset="0"/>
              </a:rPr>
              <a:t>CCITT encoding is a lossless compression supported by facsimile and document imaging file.</a:t>
            </a:r>
          </a:p>
          <a:p>
            <a:pPr algn="just">
              <a:buNone/>
            </a:pPr>
            <a:endParaRPr lang="en-US" sz="2500" dirty="0" smtClean="0">
              <a:latin typeface="Times New Roman" pitchFamily="18" charset="0"/>
              <a:cs typeface="Times New Roman" pitchFamily="18" charset="0"/>
            </a:endParaRPr>
          </a:p>
          <a:p>
            <a:pPr algn="just"/>
            <a:r>
              <a:rPr lang="en-US" sz="2500" dirty="0" smtClean="0">
                <a:latin typeface="Times New Roman" pitchFamily="18" charset="0"/>
                <a:cs typeface="Times New Roman" pitchFamily="18" charset="0"/>
              </a:rPr>
              <a:t>The CCITT (Consultative Committee for international Telegraph and Telephone) is a standard organization that has developed a series of communications protocols for facsimile transmission of black and white images over telephone lines and data networks.</a:t>
            </a:r>
          </a:p>
          <a:p>
            <a:pPr algn="just"/>
            <a:endParaRPr lang="en-US" sz="2500" dirty="0" smtClean="0">
              <a:latin typeface="Times New Roman" pitchFamily="18" charset="0"/>
              <a:cs typeface="Times New Roman" pitchFamily="18" charset="0"/>
            </a:endParaRPr>
          </a:p>
          <a:p>
            <a:pPr algn="just"/>
            <a:r>
              <a:rPr lang="en-US" sz="2500" dirty="0" smtClean="0">
                <a:latin typeface="Times New Roman" pitchFamily="18" charset="0"/>
                <a:cs typeface="Times New Roman" pitchFamily="18" charset="0"/>
              </a:rPr>
              <a:t>Officially known as CCITT T.4 and T.6 standards but are commonly referred as CCITT Group 3 and Group 4 compression.</a:t>
            </a:r>
            <a:endParaRPr lang="en-US" sz="2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pPr algn="just"/>
            <a:r>
              <a:rPr lang="en-US" sz="2500" dirty="0" smtClean="0">
                <a:latin typeface="Times New Roman" pitchFamily="18" charset="0"/>
                <a:cs typeface="Times New Roman" pitchFamily="18" charset="0"/>
              </a:rPr>
              <a:t>The most common compression schemes are</a:t>
            </a:r>
          </a:p>
          <a:p>
            <a:pPr indent="468313" algn="just">
              <a:buFont typeface="Wingdings" pitchFamily="2" charset="2"/>
              <a:buChar char="§"/>
            </a:pPr>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Run-Length encoding</a:t>
            </a:r>
          </a:p>
          <a:p>
            <a:pPr indent="468313" algn="just">
              <a:buFont typeface="Wingdings" pitchFamily="2" charset="2"/>
              <a:buChar char="§"/>
            </a:pPr>
            <a:r>
              <a:rPr lang="en-US" sz="2500" dirty="0" smtClean="0">
                <a:latin typeface="Times New Roman" pitchFamily="18" charset="0"/>
                <a:cs typeface="Times New Roman" pitchFamily="18" charset="0"/>
              </a:rPr>
              <a:t>Lempel-Ziv-Welch (LZW)</a:t>
            </a:r>
          </a:p>
          <a:p>
            <a:pPr indent="468313" algn="just">
              <a:buFont typeface="Wingdings" pitchFamily="2" charset="2"/>
              <a:buChar char="§"/>
            </a:pPr>
            <a:r>
              <a:rPr lang="en-US" sz="2500" dirty="0" smtClean="0">
                <a:latin typeface="Times New Roman" pitchFamily="18" charset="0"/>
                <a:cs typeface="Times New Roman" pitchFamily="18" charset="0"/>
              </a:rPr>
              <a:t>CCIT</a:t>
            </a:r>
          </a:p>
          <a:p>
            <a:pPr indent="468313" algn="just">
              <a:buFont typeface="Wingdings" pitchFamily="2" charset="2"/>
              <a:buChar char="§"/>
            </a:pPr>
            <a:r>
              <a:rPr lang="en-US" sz="2500" dirty="0" smtClean="0">
                <a:latin typeface="Times New Roman" pitchFamily="18" charset="0"/>
                <a:cs typeface="Times New Roman" pitchFamily="18" charset="0"/>
              </a:rPr>
              <a:t>JBIG</a:t>
            </a:r>
          </a:p>
          <a:p>
            <a:pPr indent="468313" algn="just">
              <a:buFont typeface="Wingdings" pitchFamily="2" charset="2"/>
              <a:buChar char="§"/>
            </a:pPr>
            <a:r>
              <a:rPr lang="en-US" sz="2500" dirty="0" smtClean="0">
                <a:latin typeface="Times New Roman" pitchFamily="18" charset="0"/>
                <a:cs typeface="Times New Roman" pitchFamily="18" charset="0"/>
              </a:rPr>
              <a:t>ART</a:t>
            </a:r>
          </a:p>
          <a:p>
            <a:pPr indent="468313" algn="just">
              <a:buFont typeface="Wingdings" pitchFamily="2" charset="2"/>
              <a:buChar char="§"/>
            </a:pPr>
            <a:r>
              <a:rPr lang="en-US" sz="2500" dirty="0" smtClean="0">
                <a:latin typeface="Times New Roman" pitchFamily="18" charset="0"/>
                <a:cs typeface="Times New Roman" pitchFamily="18" charset="0"/>
              </a:rPr>
              <a:t>Fractal</a:t>
            </a:r>
          </a:p>
          <a:p>
            <a:pPr algn="just">
              <a:buNone/>
            </a:pPr>
            <a:endParaRPr lang="en-US" sz="2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500" dirty="0" smtClean="0">
                <a:latin typeface="Times New Roman" pitchFamily="18" charset="0"/>
                <a:cs typeface="Times New Roman" pitchFamily="18" charset="0"/>
              </a:rPr>
              <a:t>CCITT compressions</a:t>
            </a:r>
            <a:endParaRPr lang="en-US" sz="35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257800"/>
          </a:xfrm>
        </p:spPr>
        <p:txBody>
          <a:bodyPr>
            <a:noAutofit/>
          </a:bodyPr>
          <a:lstStyle/>
          <a:p>
            <a:pPr algn="just"/>
            <a:r>
              <a:rPr lang="en-US" sz="2500" dirty="0" smtClean="0">
                <a:latin typeface="Times New Roman" pitchFamily="18" charset="0"/>
                <a:cs typeface="Times New Roman" pitchFamily="18" charset="0"/>
              </a:rPr>
              <a:t>It is based on Huffman encoding.</a:t>
            </a:r>
          </a:p>
          <a:p>
            <a:pPr algn="just"/>
            <a:r>
              <a:rPr lang="en-US" sz="2500" dirty="0" smtClean="0">
                <a:latin typeface="Times New Roman" pitchFamily="18" charset="0"/>
                <a:cs typeface="Times New Roman" pitchFamily="18" charset="0"/>
              </a:rPr>
              <a:t>Group 3 encoding and decoding is fast, maintains a good compression ratio for a wide variety of document data, and contains information that aids a Group 3 decoder in detecting and correcting errors without special hardware.</a:t>
            </a:r>
          </a:p>
          <a:p>
            <a:pPr algn="just"/>
            <a:r>
              <a:rPr lang="en-US" sz="2500" dirty="0" smtClean="0">
                <a:latin typeface="Times New Roman" pitchFamily="18" charset="0"/>
                <a:cs typeface="Times New Roman" pitchFamily="18" charset="0"/>
              </a:rPr>
              <a:t>Group 4 is more efficient then Group 3. It has almost replaced Group 3 compression.</a:t>
            </a:r>
          </a:p>
          <a:p>
            <a:pPr algn="just"/>
            <a:r>
              <a:rPr lang="en-US" sz="2500" dirty="0" smtClean="0">
                <a:latin typeface="Times New Roman" pitchFamily="18" charset="0"/>
                <a:cs typeface="Times New Roman" pitchFamily="18" charset="0"/>
              </a:rPr>
              <a:t>Group 4 encoded data is approximately half the size of 1 dimensional group 3 encoded data.</a:t>
            </a:r>
          </a:p>
          <a:p>
            <a:pPr algn="just"/>
            <a:r>
              <a:rPr lang="en-US" sz="2500" dirty="0" smtClean="0">
                <a:latin typeface="Times New Roman" pitchFamily="18" charset="0"/>
                <a:cs typeface="Times New Roman" pitchFamily="18" charset="0"/>
              </a:rPr>
              <a:t>Group 3 normally achieves a compression ratio of 5:1 to 8:1 on a standard 200-dpi, A4 sized document.</a:t>
            </a:r>
          </a:p>
          <a:p>
            <a:pPr algn="just"/>
            <a:r>
              <a:rPr lang="en-US" sz="2500" dirty="0" smtClean="0">
                <a:latin typeface="Times New Roman" pitchFamily="18" charset="0"/>
                <a:cs typeface="Times New Roman" pitchFamily="18" charset="0"/>
              </a:rPr>
              <a:t>Group 4 results are double to group 3 having ration of 15:1.</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500" dirty="0" smtClean="0">
                <a:latin typeface="Times New Roman" pitchFamily="18" charset="0"/>
                <a:cs typeface="Times New Roman" pitchFamily="18" charset="0"/>
              </a:rPr>
              <a:t>CCITT compressions</a:t>
            </a:r>
            <a:endParaRPr lang="en-US" sz="35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257800"/>
          </a:xfrm>
        </p:spPr>
        <p:txBody>
          <a:bodyPr>
            <a:noAutofit/>
          </a:bodyPr>
          <a:lstStyle/>
          <a:p>
            <a:pPr algn="just"/>
            <a:r>
              <a:rPr lang="en-US" sz="2500" dirty="0" smtClean="0">
                <a:latin typeface="Times New Roman" pitchFamily="18" charset="0"/>
                <a:cs typeface="Times New Roman" pitchFamily="18" charset="0"/>
              </a:rPr>
              <a:t>The CCITT defines three algorithms for the encoding of image data:</a:t>
            </a:r>
          </a:p>
          <a:p>
            <a:pPr algn="just">
              <a:buNone/>
            </a:pPr>
            <a:r>
              <a:rPr lang="en-US" sz="2500" dirty="0" smtClean="0">
                <a:latin typeface="Times New Roman" pitchFamily="18" charset="0"/>
                <a:cs typeface="Times New Roman" pitchFamily="18" charset="0"/>
              </a:rPr>
              <a:t>	1.	Group 3 one dimensional(G3 1 D)</a:t>
            </a:r>
          </a:p>
          <a:p>
            <a:pPr algn="just">
              <a:buNone/>
            </a:pPr>
            <a:r>
              <a:rPr lang="en-US" sz="2500" dirty="0" smtClean="0">
                <a:latin typeface="Times New Roman" pitchFamily="18" charset="0"/>
                <a:cs typeface="Times New Roman" pitchFamily="18" charset="0"/>
              </a:rPr>
              <a:t>	2.	Group 3 Two dimensional (G3 2 D)</a:t>
            </a:r>
          </a:p>
          <a:p>
            <a:pPr algn="just">
              <a:buNone/>
            </a:pPr>
            <a:r>
              <a:rPr lang="en-US" sz="2500" dirty="0" smtClean="0">
                <a:latin typeface="Times New Roman" pitchFamily="18" charset="0"/>
                <a:cs typeface="Times New Roman" pitchFamily="18" charset="0"/>
              </a:rPr>
              <a:t>	3.	Group 4 Two dimensional (G4 2D)</a:t>
            </a:r>
          </a:p>
          <a:p>
            <a:pPr algn="just">
              <a:buNone/>
            </a:pPr>
            <a:endParaRPr lang="en-US" sz="25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500" dirty="0" smtClean="0">
                <a:latin typeface="Times New Roman" pitchFamily="18" charset="0"/>
                <a:cs typeface="Times New Roman" pitchFamily="18" charset="0"/>
              </a:rPr>
              <a:t>CCITT compressions</a:t>
            </a:r>
            <a:endParaRPr lang="en-US" sz="35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257800"/>
          </a:xfrm>
        </p:spPr>
        <p:txBody>
          <a:bodyPr>
            <a:noAutofit/>
          </a:bodyPr>
          <a:lstStyle/>
          <a:p>
            <a:pPr algn="just"/>
            <a:r>
              <a:rPr lang="en-US" sz="2500" b="1" dirty="0" smtClean="0">
                <a:latin typeface="Times New Roman" pitchFamily="18" charset="0"/>
                <a:cs typeface="Times New Roman" pitchFamily="18" charset="0"/>
              </a:rPr>
              <a:t>Group 3 one dimensional :</a:t>
            </a:r>
            <a:r>
              <a:rPr lang="en-US" sz="2500" dirty="0" smtClean="0">
                <a:latin typeface="Times New Roman" pitchFamily="18" charset="0"/>
                <a:cs typeface="Times New Roman" pitchFamily="18" charset="0"/>
              </a:rPr>
              <a:t> It is a variation of Huffman coding.</a:t>
            </a:r>
          </a:p>
          <a:p>
            <a:pPr algn="just"/>
            <a:r>
              <a:rPr lang="en-US" sz="2500" b="1" u="sng" dirty="0" smtClean="0">
                <a:latin typeface="Times New Roman" pitchFamily="18" charset="0"/>
                <a:cs typeface="Times New Roman" pitchFamily="18" charset="0"/>
              </a:rPr>
              <a:t>Huffman Coding:</a:t>
            </a:r>
          </a:p>
          <a:p>
            <a:pPr algn="just"/>
            <a:r>
              <a:rPr lang="en-US" sz="2400" dirty="0" smtClean="0">
                <a:latin typeface="Times New Roman" pitchFamily="18" charset="0"/>
                <a:cs typeface="Times New Roman" pitchFamily="18" charset="0"/>
              </a:rPr>
              <a:t>Huffman coding is lossless compression technique , in which the characters in a data file are converted to a binary code, where the most common characters in the file have the shortest binary codes, and the least common have the longest.</a:t>
            </a:r>
          </a:p>
          <a:p>
            <a:pPr algn="just"/>
            <a:r>
              <a:rPr lang="en-US" sz="2400" dirty="0" smtClean="0">
                <a:latin typeface="Times New Roman" pitchFamily="18" charset="0"/>
                <a:cs typeface="Times New Roman" pitchFamily="18" charset="0"/>
              </a:rPr>
              <a:t>To see how Huffman coding works, assume that a text file is to be compressed, and that the characters in the file have the following frequencies:</a:t>
            </a:r>
          </a:p>
          <a:p>
            <a:pPr algn="just">
              <a:buNone/>
            </a:pPr>
            <a:endParaRPr lang="en-US" sz="2400" dirty="0" smtClean="0">
              <a:latin typeface="Times New Roman" pitchFamily="18" charset="0"/>
              <a:cs typeface="Times New Roman" pitchFamily="18" charset="0"/>
            </a:endParaRPr>
          </a:p>
          <a:p>
            <a:pPr algn="just"/>
            <a:r>
              <a:rPr lang="en-US" sz="2200" b="1" dirty="0" smtClean="0">
                <a:latin typeface="Times New Roman" pitchFamily="18" charset="0"/>
                <a:cs typeface="Times New Roman" pitchFamily="18" charset="0"/>
              </a:rPr>
              <a:t>A: 29 B: 64 C: 32 D: 12 E: 9 F: 66 G: 23</a:t>
            </a:r>
          </a:p>
          <a:p>
            <a:pPr algn="just">
              <a:buNone/>
            </a:pPr>
            <a:endParaRPr lang="en-US" sz="22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500" dirty="0" smtClean="0">
                <a:latin typeface="Times New Roman" pitchFamily="18" charset="0"/>
                <a:cs typeface="Times New Roman" pitchFamily="18" charset="0"/>
              </a:rPr>
              <a:t>Huffman Coding</a:t>
            </a:r>
            <a:endParaRPr lang="en-US" sz="35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3276600"/>
          </a:xfrm>
        </p:spPr>
        <p:txBody>
          <a:bodyPr>
            <a:noAutofit/>
          </a:bodyPr>
          <a:lstStyle/>
          <a:p>
            <a:pPr algn="just"/>
            <a:r>
              <a:rPr lang="en-US" sz="2400" dirty="0" smtClean="0">
                <a:latin typeface="Times New Roman" pitchFamily="18" charset="0"/>
                <a:cs typeface="Times New Roman" pitchFamily="18" charset="0"/>
              </a:rPr>
              <a:t>The first step in building a Huffman code is to order the characters from highest to lowest frequency of occurrence as follows:</a:t>
            </a:r>
          </a:p>
          <a:p>
            <a:pPr indent="1154113" algn="just">
              <a:buNone/>
            </a:pPr>
            <a:r>
              <a:rPr lang="en-US" sz="2400" b="1" dirty="0" smtClean="0">
                <a:latin typeface="Times New Roman" pitchFamily="18" charset="0"/>
                <a:cs typeface="Times New Roman" pitchFamily="18" charset="0"/>
              </a:rPr>
              <a:t>66  64  32  29    23   12   9 </a:t>
            </a:r>
          </a:p>
          <a:p>
            <a:pPr indent="1154113" algn="just">
              <a:buNone/>
            </a:pPr>
            <a:r>
              <a:rPr lang="en-US" sz="2400" b="1" dirty="0" smtClean="0">
                <a:latin typeface="Times New Roman" pitchFamily="18" charset="0"/>
                <a:cs typeface="Times New Roman" pitchFamily="18" charset="0"/>
              </a:rPr>
              <a:t>F     B    C    A    G    D   E </a:t>
            </a:r>
          </a:p>
          <a:p>
            <a:pPr algn="just"/>
            <a:r>
              <a:rPr lang="en-US" sz="2400" dirty="0" smtClean="0">
                <a:latin typeface="Times New Roman" pitchFamily="18" charset="0"/>
                <a:cs typeface="Times New Roman" pitchFamily="18" charset="0"/>
              </a:rPr>
              <a:t>First, the two least-frequent characters are selected, logically grouped together, and their frequencies added. In this example, the D and E characters have a combined frequency of  21</a:t>
            </a:r>
          </a:p>
          <a:p>
            <a:pPr algn="just"/>
            <a:endParaRPr lang="en-US" sz="2400" dirty="0" smtClean="0">
              <a:latin typeface="Times New Roman" pitchFamily="18" charset="0"/>
              <a:cs typeface="Times New Roman" pitchFamily="18" charset="0"/>
            </a:endParaRPr>
          </a:p>
          <a:p>
            <a:pPr>
              <a:buNone/>
            </a:pPr>
            <a:endParaRPr lang="en-US" sz="2200" dirty="0" smtClean="0">
              <a:latin typeface="Times New Roman" pitchFamily="18" charset="0"/>
              <a:cs typeface="Times New Roman" pitchFamily="18" charset="0"/>
            </a:endParaRPr>
          </a:p>
        </p:txBody>
      </p:sp>
      <p:pic>
        <p:nvPicPr>
          <p:cNvPr id="1028" name="Picture 4"/>
          <p:cNvPicPr>
            <a:picLocks noChangeAspect="1" noChangeArrowheads="1"/>
          </p:cNvPicPr>
          <p:nvPr/>
        </p:nvPicPr>
        <p:blipFill>
          <a:blip r:embed="rId3"/>
          <a:srcRect/>
          <a:stretch>
            <a:fillRect/>
          </a:stretch>
        </p:blipFill>
        <p:spPr bwMode="auto">
          <a:xfrm>
            <a:off x="1143000" y="4495800"/>
            <a:ext cx="6705600" cy="2057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500" dirty="0" smtClean="0">
                <a:latin typeface="Times New Roman" pitchFamily="18" charset="0"/>
                <a:cs typeface="Times New Roman" pitchFamily="18" charset="0"/>
              </a:rPr>
              <a:t>Huffman Coding</a:t>
            </a:r>
            <a:endParaRPr lang="en-US" sz="35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2895600"/>
          </a:xfrm>
        </p:spPr>
        <p:txBody>
          <a:bodyPr>
            <a:noAutofit/>
          </a:bodyPr>
          <a:lstStyle/>
          <a:p>
            <a:pPr algn="just"/>
            <a:r>
              <a:rPr lang="en-US" sz="2500" dirty="0" smtClean="0">
                <a:latin typeface="Times New Roman" pitchFamily="18" charset="0"/>
                <a:cs typeface="Times New Roman" pitchFamily="18" charset="0"/>
              </a:rPr>
              <a:t>This begins the construction of a "binary tree" structure. We now again select the two elements the lowest frequencies, regarding the D-E combination as a single element. </a:t>
            </a:r>
          </a:p>
          <a:p>
            <a:pPr algn="just"/>
            <a:endParaRPr lang="en-US" sz="2500" dirty="0" smtClean="0">
              <a:latin typeface="Times New Roman" pitchFamily="18" charset="0"/>
              <a:cs typeface="Times New Roman" pitchFamily="18" charset="0"/>
            </a:endParaRPr>
          </a:p>
          <a:p>
            <a:pPr algn="just"/>
            <a:r>
              <a:rPr lang="en-US" sz="2500" dirty="0" smtClean="0">
                <a:latin typeface="Times New Roman" pitchFamily="18" charset="0"/>
                <a:cs typeface="Times New Roman" pitchFamily="18" charset="0"/>
              </a:rPr>
              <a:t>In this case, the two elements selected are G and the D-E combination. We group them together and add their frequencies. This new combination has a frequency of 44:</a:t>
            </a:r>
          </a:p>
        </p:txBody>
      </p:sp>
      <p:pic>
        <p:nvPicPr>
          <p:cNvPr id="2050" name="Picture 2"/>
          <p:cNvPicPr>
            <a:picLocks noChangeAspect="1" noChangeArrowheads="1"/>
          </p:cNvPicPr>
          <p:nvPr/>
        </p:nvPicPr>
        <p:blipFill>
          <a:blip r:embed="rId3"/>
          <a:srcRect/>
          <a:stretch>
            <a:fillRect/>
          </a:stretch>
        </p:blipFill>
        <p:spPr bwMode="auto">
          <a:xfrm>
            <a:off x="914400" y="4343400"/>
            <a:ext cx="6934200" cy="2209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500" dirty="0" smtClean="0">
                <a:latin typeface="Times New Roman" pitchFamily="18" charset="0"/>
                <a:cs typeface="Times New Roman" pitchFamily="18" charset="0"/>
              </a:rPr>
              <a:t>Huffman Coding</a:t>
            </a:r>
            <a:endParaRPr lang="en-US" sz="3500" dirty="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3"/>
          <a:srcRect/>
          <a:stretch>
            <a:fillRect/>
          </a:stretch>
        </p:blipFill>
        <p:spPr bwMode="auto">
          <a:xfrm>
            <a:off x="1143000" y="1676400"/>
            <a:ext cx="6781800" cy="4191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500" dirty="0" smtClean="0">
                <a:latin typeface="Times New Roman" pitchFamily="18" charset="0"/>
                <a:cs typeface="Times New Roman" pitchFamily="18" charset="0"/>
              </a:rPr>
              <a:t>Huffman Coding</a:t>
            </a:r>
            <a:endParaRPr lang="en-US" sz="3500" dirty="0">
              <a:latin typeface="Times New Roman" pitchFamily="18" charset="0"/>
              <a:cs typeface="Times New Roman" pitchFamily="18" charset="0"/>
            </a:endParaRPr>
          </a:p>
        </p:txBody>
      </p:sp>
      <p:pic>
        <p:nvPicPr>
          <p:cNvPr id="4098" name="Picture 2"/>
          <p:cNvPicPr>
            <a:picLocks noChangeAspect="1" noChangeArrowheads="1"/>
          </p:cNvPicPr>
          <p:nvPr/>
        </p:nvPicPr>
        <p:blipFill>
          <a:blip r:embed="rId3"/>
          <a:srcRect/>
          <a:stretch>
            <a:fillRect/>
          </a:stretch>
        </p:blipFill>
        <p:spPr bwMode="auto">
          <a:xfrm>
            <a:off x="1219200" y="1524000"/>
            <a:ext cx="6477000" cy="4038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500" dirty="0" smtClean="0">
                <a:latin typeface="Times New Roman" pitchFamily="18" charset="0"/>
                <a:cs typeface="Times New Roman" pitchFamily="18" charset="0"/>
              </a:rPr>
              <a:t>Huffman Coding</a:t>
            </a:r>
            <a:endParaRPr lang="en-US" sz="3500" dirty="0">
              <a:latin typeface="Times New Roman" pitchFamily="18" charset="0"/>
              <a:cs typeface="Times New Roman" pitchFamily="18" charset="0"/>
            </a:endParaRPr>
          </a:p>
        </p:txBody>
      </p:sp>
      <p:pic>
        <p:nvPicPr>
          <p:cNvPr id="5122" name="Picture 2"/>
          <p:cNvPicPr>
            <a:picLocks noChangeAspect="1" noChangeArrowheads="1"/>
          </p:cNvPicPr>
          <p:nvPr/>
        </p:nvPicPr>
        <p:blipFill>
          <a:blip r:embed="rId3"/>
          <a:srcRect/>
          <a:stretch>
            <a:fillRect/>
          </a:stretch>
        </p:blipFill>
        <p:spPr bwMode="auto">
          <a:xfrm>
            <a:off x="1143000" y="1295401"/>
            <a:ext cx="6476999" cy="4648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500" dirty="0" smtClean="0">
                <a:latin typeface="Times New Roman" pitchFamily="18" charset="0"/>
                <a:cs typeface="Times New Roman" pitchFamily="18" charset="0"/>
              </a:rPr>
              <a:t>Huffman Coding</a:t>
            </a:r>
            <a:endParaRPr lang="en-US" sz="3500" dirty="0">
              <a:latin typeface="Times New Roman" pitchFamily="18" charset="0"/>
              <a:cs typeface="Times New Roman" pitchFamily="18" charset="0"/>
            </a:endParaRPr>
          </a:p>
        </p:txBody>
      </p:sp>
      <p:pic>
        <p:nvPicPr>
          <p:cNvPr id="6146" name="Picture 2"/>
          <p:cNvPicPr>
            <a:picLocks noChangeAspect="1" noChangeArrowheads="1"/>
          </p:cNvPicPr>
          <p:nvPr/>
        </p:nvPicPr>
        <p:blipFill>
          <a:blip r:embed="rId3"/>
          <a:srcRect/>
          <a:stretch>
            <a:fillRect/>
          </a:stretch>
        </p:blipFill>
        <p:spPr bwMode="auto">
          <a:xfrm>
            <a:off x="762000" y="1295400"/>
            <a:ext cx="7162800" cy="4953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500" dirty="0" smtClean="0">
                <a:latin typeface="Times New Roman" pitchFamily="18" charset="0"/>
                <a:cs typeface="Times New Roman" pitchFamily="18" charset="0"/>
              </a:rPr>
              <a:t>Huffman Coding</a:t>
            </a:r>
            <a:endParaRPr lang="en-US" sz="3500" dirty="0">
              <a:latin typeface="Times New Roman" pitchFamily="18" charset="0"/>
              <a:cs typeface="Times New Roman" pitchFamily="18" charset="0"/>
            </a:endParaRPr>
          </a:p>
        </p:txBody>
      </p:sp>
      <p:pic>
        <p:nvPicPr>
          <p:cNvPr id="7170" name="Picture 2"/>
          <p:cNvPicPr>
            <a:picLocks noChangeAspect="1" noChangeArrowheads="1"/>
          </p:cNvPicPr>
          <p:nvPr/>
        </p:nvPicPr>
        <p:blipFill>
          <a:blip r:embed="rId3"/>
          <a:srcRect/>
          <a:stretch>
            <a:fillRect/>
          </a:stretch>
        </p:blipFill>
        <p:spPr bwMode="auto">
          <a:xfrm>
            <a:off x="457200" y="1266824"/>
            <a:ext cx="8305800" cy="49815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pPr algn="just"/>
            <a:r>
              <a:rPr lang="en-US" sz="2500" dirty="0" smtClean="0">
                <a:latin typeface="Times New Roman" pitchFamily="18" charset="0"/>
                <a:cs typeface="Times New Roman" pitchFamily="18" charset="0"/>
              </a:rPr>
              <a:t>Compression algorithms define only how data is encoded, not how it is stored on disk, look to an actual image file format specification, such as BMP or GIF, which will define file headers, byte order, and other issues not covered by discussions of compression algorithms.</a:t>
            </a:r>
          </a:p>
          <a:p>
            <a:pPr algn="just">
              <a:buNone/>
            </a:pPr>
            <a:endParaRPr lang="en-US" sz="2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3500" dirty="0" smtClean="0">
                <a:latin typeface="Times New Roman" pitchFamily="18" charset="0"/>
                <a:cs typeface="Times New Roman" pitchFamily="18" charset="0"/>
              </a:rPr>
              <a:t>Group 3 One dimensional (G3 1D)</a:t>
            </a:r>
            <a:endParaRPr lang="en-US" sz="35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257800"/>
          </a:xfrm>
        </p:spPr>
        <p:txBody>
          <a:bodyPr>
            <a:noAutofit/>
          </a:bodyPr>
          <a:lstStyle/>
          <a:p>
            <a:pPr algn="just"/>
            <a:r>
              <a:rPr lang="en-US" sz="2500" dirty="0" smtClean="0">
                <a:latin typeface="Times New Roman" pitchFamily="18" charset="0"/>
                <a:cs typeface="Times New Roman" pitchFamily="18" charset="0"/>
              </a:rPr>
              <a:t>Group 3 encoder determines the length of a pixel run in a scan line and outputs a variable length binary code word representing the length and color of the run. </a:t>
            </a:r>
          </a:p>
          <a:p>
            <a:pPr algn="just"/>
            <a:endParaRPr lang="en-US" sz="2500" dirty="0" smtClean="0">
              <a:latin typeface="Times New Roman" pitchFamily="18" charset="0"/>
              <a:cs typeface="Times New Roman" pitchFamily="18" charset="0"/>
            </a:endParaRPr>
          </a:p>
          <a:p>
            <a:pPr algn="just"/>
            <a:r>
              <a:rPr lang="en-US" sz="2500" dirty="0" smtClean="0">
                <a:latin typeface="Times New Roman" pitchFamily="18" charset="0"/>
                <a:cs typeface="Times New Roman" pitchFamily="18" charset="0"/>
              </a:rPr>
              <a:t>The run length code words are taken from a predefined table of values representing run of black or white pixels.</a:t>
            </a:r>
          </a:p>
          <a:p>
            <a:pPr algn="just"/>
            <a:endParaRPr lang="en-US" sz="2500" dirty="0" smtClean="0">
              <a:latin typeface="Times New Roman" pitchFamily="18" charset="0"/>
              <a:cs typeface="Times New Roman" pitchFamily="18" charset="0"/>
            </a:endParaRPr>
          </a:p>
          <a:p>
            <a:pPr algn="just"/>
            <a:r>
              <a:rPr lang="en-US" sz="2500" dirty="0" smtClean="0">
                <a:latin typeface="Times New Roman" pitchFamily="18" charset="0"/>
                <a:cs typeface="Times New Roman" pitchFamily="18" charset="0"/>
              </a:rPr>
              <a:t>Run length that occurs more frequently are assigned smaller code words while run length that occur less frequently are assigned larger code words.</a:t>
            </a:r>
          </a:p>
          <a:p>
            <a:pPr algn="just"/>
            <a:endParaRPr lang="en-US" sz="2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3500" dirty="0" smtClean="0">
                <a:latin typeface="Times New Roman" pitchFamily="18" charset="0"/>
                <a:cs typeface="Times New Roman" pitchFamily="18" charset="0"/>
              </a:rPr>
              <a:t>Group 3 One dimensional (G3 1D)</a:t>
            </a:r>
            <a:endParaRPr lang="en-US" sz="35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257800"/>
          </a:xfrm>
        </p:spPr>
        <p:txBody>
          <a:bodyPr>
            <a:noAutofit/>
          </a:bodyPr>
          <a:lstStyle/>
          <a:p>
            <a:pPr algn="just"/>
            <a:r>
              <a:rPr lang="en-US" sz="2500" dirty="0" smtClean="0">
                <a:latin typeface="Times New Roman" pitchFamily="18" charset="0"/>
                <a:cs typeface="Times New Roman" pitchFamily="18" charset="0"/>
              </a:rPr>
              <a:t>Two types of code words are used to represent lengths : Makeup and Terminating.</a:t>
            </a:r>
          </a:p>
          <a:p>
            <a:pPr algn="just"/>
            <a:endParaRPr lang="en-US" sz="2500" dirty="0" smtClean="0">
              <a:latin typeface="Times New Roman" pitchFamily="18" charset="0"/>
              <a:cs typeface="Times New Roman" pitchFamily="18" charset="0"/>
            </a:endParaRPr>
          </a:p>
          <a:p>
            <a:pPr algn="just"/>
            <a:r>
              <a:rPr lang="en-US" sz="2500" dirty="0" smtClean="0">
                <a:latin typeface="Times New Roman" pitchFamily="18" charset="0"/>
                <a:cs typeface="Times New Roman" pitchFamily="18" charset="0"/>
              </a:rPr>
              <a:t>An encoded pixel word is made up of one or more makeup or terminating code word.</a:t>
            </a:r>
          </a:p>
          <a:p>
            <a:pPr algn="just"/>
            <a:endParaRPr lang="en-US" sz="2500" dirty="0" smtClean="0">
              <a:latin typeface="Times New Roman" pitchFamily="18" charset="0"/>
              <a:cs typeface="Times New Roman" pitchFamily="18" charset="0"/>
            </a:endParaRPr>
          </a:p>
          <a:p>
            <a:pPr algn="just"/>
            <a:r>
              <a:rPr lang="en-US" sz="2500" dirty="0" smtClean="0">
                <a:latin typeface="Times New Roman" pitchFamily="18" charset="0"/>
                <a:cs typeface="Times New Roman" pitchFamily="18" charset="0"/>
              </a:rPr>
              <a:t>Terminating code words represent shorter runs and makeup codes represent long runs.</a:t>
            </a:r>
          </a:p>
          <a:p>
            <a:pPr algn="just"/>
            <a:endParaRPr lang="en-US" sz="2500" dirty="0" smtClean="0">
              <a:latin typeface="Times New Roman" pitchFamily="18" charset="0"/>
              <a:cs typeface="Times New Roman" pitchFamily="18" charset="0"/>
            </a:endParaRPr>
          </a:p>
          <a:p>
            <a:pPr algn="just"/>
            <a:r>
              <a:rPr lang="en-US" sz="2500" dirty="0" smtClean="0">
                <a:latin typeface="Times New Roman" pitchFamily="18" charset="0"/>
                <a:cs typeface="Times New Roman" pitchFamily="18" charset="0"/>
              </a:rPr>
              <a:t>There are separate terminating and makeup code words for black and white pixels.</a:t>
            </a:r>
          </a:p>
          <a:p>
            <a:pPr algn="just">
              <a:buNone/>
            </a:pPr>
            <a:endParaRPr lang="en-US" sz="2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3500" dirty="0" smtClean="0">
                <a:latin typeface="Times New Roman" pitchFamily="18" charset="0"/>
                <a:cs typeface="Times New Roman" pitchFamily="18" charset="0"/>
              </a:rPr>
              <a:t>Group 3 One dimensional (G3 1D)</a:t>
            </a:r>
            <a:endParaRPr lang="en-US" sz="35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257800"/>
          </a:xfrm>
        </p:spPr>
        <p:txBody>
          <a:bodyPr>
            <a:noAutofit/>
          </a:bodyPr>
          <a:lstStyle/>
          <a:p>
            <a:pPr marL="0" indent="0" algn="just">
              <a:buNone/>
            </a:pPr>
            <a:r>
              <a:rPr lang="en-US" sz="2500" dirty="0" smtClean="0">
                <a:latin typeface="Times New Roman" pitchFamily="18" charset="0"/>
                <a:cs typeface="Times New Roman" pitchFamily="18" charset="0"/>
              </a:rPr>
              <a:t>A run of 20 black pixels would be represented by the terminating code for a black run length of 20. This reduce a 20 bit run to the size of an 11 bit code word, a compression ratio of nearly 2:1.</a:t>
            </a:r>
          </a:p>
          <a:p>
            <a:pPr marL="0" indent="0" algn="just">
              <a:buNone/>
            </a:pPr>
            <a:endParaRPr lang="en-US" sz="2500" dirty="0" smtClean="0">
              <a:latin typeface="Times New Roman" pitchFamily="18" charset="0"/>
              <a:cs typeface="Times New Roman" pitchFamily="18" charset="0"/>
            </a:endParaRPr>
          </a:p>
          <a:p>
            <a:pPr marL="0" indent="0" algn="just">
              <a:buNone/>
            </a:pPr>
            <a:endParaRPr lang="en-US" sz="2500" dirty="0" smtClean="0">
              <a:latin typeface="Times New Roman" pitchFamily="18" charset="0"/>
              <a:cs typeface="Times New Roman" pitchFamily="18" charset="0"/>
            </a:endParaRPr>
          </a:p>
          <a:p>
            <a:pPr marL="0" indent="0" algn="just">
              <a:buNone/>
            </a:pPr>
            <a:endParaRPr lang="en-US" sz="2500" dirty="0" smtClean="0">
              <a:latin typeface="Times New Roman" pitchFamily="18" charset="0"/>
              <a:cs typeface="Times New Roman" pitchFamily="18" charset="0"/>
            </a:endParaRPr>
          </a:p>
          <a:p>
            <a:pPr marL="0" indent="0" algn="just">
              <a:buNone/>
            </a:pPr>
            <a:endParaRPr lang="en-US" sz="2500" dirty="0" smtClean="0">
              <a:latin typeface="Times New Roman" pitchFamily="18" charset="0"/>
              <a:cs typeface="Times New Roman" pitchFamily="18" charset="0"/>
            </a:endParaRPr>
          </a:p>
          <a:p>
            <a:pPr marL="0" indent="0" algn="just">
              <a:buNone/>
            </a:pPr>
            <a:endParaRPr lang="en-US" sz="2500" dirty="0">
              <a:latin typeface="Times New Roman" pitchFamily="18" charset="0"/>
              <a:cs typeface="Times New Roman" pitchFamily="18" charset="0"/>
            </a:endParaRPr>
          </a:p>
          <a:p>
            <a:pPr algn="just">
              <a:buNone/>
            </a:pPr>
            <a:endParaRPr lang="en-US" sz="2500" dirty="0" smtClean="0">
              <a:latin typeface="Times New Roman" pitchFamily="18" charset="0"/>
              <a:cs typeface="Times New Roman" pitchFamily="18" charset="0"/>
            </a:endParaRPr>
          </a:p>
          <a:p>
            <a:pPr algn="just">
              <a:buNone/>
            </a:pPr>
            <a:r>
              <a:rPr lang="en-US" sz="2500" dirty="0" smtClean="0">
                <a:latin typeface="Times New Roman" pitchFamily="18" charset="0"/>
                <a:cs typeface="Times New Roman" pitchFamily="18" charset="0"/>
              </a:rPr>
              <a:t>                                      </a:t>
            </a:r>
          </a:p>
        </p:txBody>
      </p:sp>
      <p:sp>
        <p:nvSpPr>
          <p:cNvPr id="4" name="Cube 3"/>
          <p:cNvSpPr/>
          <p:nvPr/>
        </p:nvSpPr>
        <p:spPr>
          <a:xfrm>
            <a:off x="2971800" y="3733800"/>
            <a:ext cx="3048000" cy="99060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0000 1101 000</a:t>
            </a:r>
            <a:endParaRPr lang="en-US" dirty="0"/>
          </a:p>
        </p:txBody>
      </p:sp>
      <p:cxnSp>
        <p:nvCxnSpPr>
          <p:cNvPr id="6" name="Straight Connector 5"/>
          <p:cNvCxnSpPr/>
          <p:nvPr/>
        </p:nvCxnSpPr>
        <p:spPr>
          <a:xfrm rot="5400000">
            <a:off x="2971800" y="3352800"/>
            <a:ext cx="457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5790406" y="3352006"/>
            <a:ext cx="4572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429000" y="3200400"/>
            <a:ext cx="2362200" cy="400110"/>
          </a:xfrm>
          <a:prstGeom prst="rect">
            <a:avLst/>
          </a:prstGeom>
          <a:noFill/>
        </p:spPr>
        <p:txBody>
          <a:bodyPr wrap="square" rtlCol="0">
            <a:spAutoFit/>
          </a:bodyPr>
          <a:lstStyle/>
          <a:p>
            <a:pPr algn="ctr"/>
            <a:r>
              <a:rPr lang="en-US" sz="2000" b="1" dirty="0" smtClean="0">
                <a:latin typeface="Times New Roman" pitchFamily="18" charset="0"/>
                <a:cs typeface="Times New Roman" pitchFamily="18" charset="0"/>
              </a:rPr>
              <a:t>Terminating</a:t>
            </a:r>
            <a:endParaRPr lang="en-US" sz="2000" b="1" dirty="0">
              <a:latin typeface="Times New Roman" pitchFamily="18" charset="0"/>
              <a:cs typeface="Times New Roman" pitchFamily="18" charset="0"/>
            </a:endParaRPr>
          </a:p>
        </p:txBody>
      </p:sp>
      <p:sp>
        <p:nvSpPr>
          <p:cNvPr id="9" name="TextBox 8"/>
          <p:cNvSpPr txBox="1"/>
          <p:nvPr/>
        </p:nvSpPr>
        <p:spPr>
          <a:xfrm>
            <a:off x="3886200" y="2590800"/>
            <a:ext cx="2057400" cy="381000"/>
          </a:xfrm>
          <a:prstGeom prst="rect">
            <a:avLst/>
          </a:prstGeom>
          <a:noFill/>
        </p:spPr>
        <p:txBody>
          <a:bodyPr wrap="square" rtlCol="0">
            <a:spAutoFit/>
          </a:bodyPr>
          <a:lstStyle/>
          <a:p>
            <a:r>
              <a:rPr lang="en-US" b="1" dirty="0" smtClean="0"/>
              <a:t>20 pixel black run</a:t>
            </a:r>
            <a:endParaRPr lang="en-US" b="1"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3500" dirty="0" smtClean="0">
                <a:latin typeface="Times New Roman" pitchFamily="18" charset="0"/>
                <a:cs typeface="Times New Roman" pitchFamily="18" charset="0"/>
              </a:rPr>
              <a:t>Group 3 One dimensional (G3 1D)</a:t>
            </a:r>
            <a:endParaRPr lang="en-US" sz="35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257800"/>
          </a:xfrm>
        </p:spPr>
        <p:txBody>
          <a:bodyPr>
            <a:noAutofit/>
          </a:bodyPr>
          <a:lstStyle/>
          <a:p>
            <a:pPr algn="just"/>
            <a:r>
              <a:rPr lang="en-US" sz="2400" dirty="0" smtClean="0">
                <a:latin typeface="Times New Roman" pitchFamily="18" charset="0"/>
                <a:cs typeface="Times New Roman" pitchFamily="18" charset="0"/>
              </a:rPr>
              <a:t>The EOL code is a special 12 bit code word that begins each line in a group 3 transmission.</a:t>
            </a:r>
          </a:p>
          <a:p>
            <a:pPr algn="just"/>
            <a:endParaRPr lang="en-US" sz="2400" dirty="0" smtClean="0">
              <a:latin typeface="Times New Roman" pitchFamily="18" charset="0"/>
              <a:cs typeface="Times New Roman" pitchFamily="18" charset="0"/>
            </a:endParaRPr>
          </a:p>
          <a:p>
            <a:pPr marL="0" indent="0" algn="just"/>
            <a:r>
              <a:rPr lang="en-US" sz="2400" dirty="0" smtClean="0">
                <a:latin typeface="Times New Roman" pitchFamily="18" charset="0"/>
                <a:cs typeface="Times New Roman" pitchFamily="18" charset="0"/>
              </a:rPr>
              <a:t>   The unique code word is used to detect the start and end of a scan line during image transmission.</a:t>
            </a:r>
          </a:p>
          <a:p>
            <a:pPr marL="0" indent="0" algn="just"/>
            <a:endParaRPr lang="en-US" sz="2400" dirty="0" smtClean="0">
              <a:latin typeface="Times New Roman" pitchFamily="18" charset="0"/>
              <a:cs typeface="Times New Roman" pitchFamily="18" charset="0"/>
            </a:endParaRPr>
          </a:p>
          <a:p>
            <a:pPr marL="0" indent="0" algn="just"/>
            <a:r>
              <a:rPr lang="en-US" sz="2400" dirty="0" smtClean="0">
                <a:latin typeface="Times New Roman" pitchFamily="18" charset="0"/>
                <a:cs typeface="Times New Roman" pitchFamily="18" charset="0"/>
              </a:rPr>
              <a:t>    If a burst of noise temporarily corrupts the signal, a group 3 decoder throws away the unrecognized data it receives until it encounters an EOL code.</a:t>
            </a:r>
          </a:p>
          <a:p>
            <a:pPr marL="0" indent="0" algn="just"/>
            <a:endParaRPr lang="en-US" sz="2400" dirty="0" smtClean="0">
              <a:latin typeface="Times New Roman" pitchFamily="18" charset="0"/>
              <a:cs typeface="Times New Roman" pitchFamily="18" charset="0"/>
            </a:endParaRPr>
          </a:p>
          <a:p>
            <a:pPr marL="0" indent="0" algn="just"/>
            <a:r>
              <a:rPr lang="en-US" sz="2400" dirty="0" smtClean="0">
                <a:latin typeface="Times New Roman" pitchFamily="18" charset="0"/>
                <a:cs typeface="Times New Roman" pitchFamily="18" charset="0"/>
              </a:rPr>
              <a:t>    The decoder would the start receiving the transmission as normal again, assuming that the data following the EOL is the beginning of the next scan line.</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3500" dirty="0" smtClean="0">
                <a:latin typeface="Times New Roman" pitchFamily="18" charset="0"/>
                <a:cs typeface="Times New Roman" pitchFamily="18" charset="0"/>
              </a:rPr>
              <a:t>Group 3 One dimensional (G3 1D)</a:t>
            </a:r>
            <a:endParaRPr lang="en-US" sz="35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257800"/>
          </a:xfrm>
        </p:spPr>
        <p:txBody>
          <a:bodyPr>
            <a:noAutofit/>
          </a:bodyPr>
          <a:lstStyle/>
          <a:p>
            <a:pPr marL="0" indent="0" algn="just">
              <a:buNone/>
            </a:pPr>
            <a:r>
              <a:rPr lang="en-US" sz="2500" b="1" dirty="0" smtClean="0">
                <a:latin typeface="Times New Roman" pitchFamily="18" charset="0"/>
                <a:cs typeface="Times New Roman" pitchFamily="18" charset="0"/>
              </a:rPr>
              <a:t>EOL Code</a:t>
            </a:r>
          </a:p>
          <a:p>
            <a:pPr marL="0" indent="0" algn="just">
              <a:buNone/>
            </a:pPr>
            <a:endParaRPr lang="en-US" sz="2500" dirty="0" smtClean="0">
              <a:latin typeface="Times New Roman" pitchFamily="18" charset="0"/>
              <a:cs typeface="Times New Roman" pitchFamily="18" charset="0"/>
            </a:endParaRPr>
          </a:p>
          <a:p>
            <a:pPr marL="0" indent="0" algn="just">
              <a:buNone/>
            </a:pPr>
            <a:endParaRPr lang="en-US" sz="2500" dirty="0" smtClean="0">
              <a:latin typeface="Times New Roman" pitchFamily="18" charset="0"/>
              <a:cs typeface="Times New Roman" pitchFamily="18" charset="0"/>
            </a:endParaRPr>
          </a:p>
          <a:p>
            <a:pPr marL="0" indent="0" algn="just">
              <a:buNone/>
            </a:pPr>
            <a:endParaRPr lang="en-US" sz="2500" dirty="0" smtClean="0">
              <a:latin typeface="Times New Roman" pitchFamily="18" charset="0"/>
              <a:cs typeface="Times New Roman" pitchFamily="18" charset="0"/>
            </a:endParaRPr>
          </a:p>
          <a:p>
            <a:pPr marL="0" indent="0" algn="just">
              <a:buNone/>
            </a:pPr>
            <a:endParaRPr lang="en-US" sz="2500" dirty="0">
              <a:latin typeface="Times New Roman" pitchFamily="18" charset="0"/>
              <a:cs typeface="Times New Roman" pitchFamily="18" charset="0"/>
            </a:endParaRPr>
          </a:p>
          <a:p>
            <a:pPr algn="just">
              <a:buNone/>
            </a:pPr>
            <a:endParaRPr lang="en-US" sz="2500" dirty="0" smtClean="0">
              <a:latin typeface="Times New Roman" pitchFamily="18" charset="0"/>
              <a:cs typeface="Times New Roman" pitchFamily="18" charset="0"/>
            </a:endParaRPr>
          </a:p>
          <a:p>
            <a:pPr algn="just">
              <a:buNone/>
            </a:pPr>
            <a:r>
              <a:rPr lang="en-US" sz="2500" dirty="0" smtClean="0">
                <a:latin typeface="Times New Roman" pitchFamily="18" charset="0"/>
                <a:cs typeface="Times New Roman" pitchFamily="18" charset="0"/>
              </a:rPr>
              <a:t>                                      </a:t>
            </a:r>
          </a:p>
        </p:txBody>
      </p:sp>
      <p:sp>
        <p:nvSpPr>
          <p:cNvPr id="10" name="Cube 9"/>
          <p:cNvSpPr/>
          <p:nvPr/>
        </p:nvSpPr>
        <p:spPr>
          <a:xfrm>
            <a:off x="2819400" y="3352800"/>
            <a:ext cx="3276600" cy="106680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0000 0000 0001</a:t>
            </a:r>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3500" dirty="0" smtClean="0">
                <a:latin typeface="Times New Roman" pitchFamily="18" charset="0"/>
                <a:cs typeface="Times New Roman" pitchFamily="18" charset="0"/>
              </a:rPr>
              <a:t>Group 3 One dimensional (G3 1D)</a:t>
            </a:r>
            <a:endParaRPr lang="en-US" sz="35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3124200"/>
          </a:xfrm>
        </p:spPr>
        <p:txBody>
          <a:bodyPr>
            <a:noAutofit/>
          </a:bodyPr>
          <a:lstStyle/>
          <a:p>
            <a:pPr algn="just"/>
            <a:r>
              <a:rPr lang="en-US" sz="2400" dirty="0" smtClean="0">
                <a:latin typeface="Times New Roman" pitchFamily="18" charset="0"/>
                <a:cs typeface="Times New Roman" pitchFamily="18" charset="0"/>
              </a:rPr>
              <a:t>Most Fax Machines transmit data of an unlimited length, in which case the decoder cannot detect how long the image is supposed to be.</a:t>
            </a:r>
          </a:p>
          <a:p>
            <a:pPr algn="just"/>
            <a:r>
              <a:rPr lang="en-US" sz="2400" dirty="0" smtClean="0">
                <a:latin typeface="Times New Roman" pitchFamily="18" charset="0"/>
                <a:cs typeface="Times New Roman" pitchFamily="18" charset="0"/>
              </a:rPr>
              <a:t>Group 3 transmissions are terminated by a </a:t>
            </a:r>
            <a:r>
              <a:rPr lang="en-US" sz="2400" b="1" dirty="0" smtClean="0">
                <a:latin typeface="Times New Roman" pitchFamily="18" charset="0"/>
                <a:cs typeface="Times New Roman" pitchFamily="18" charset="0"/>
              </a:rPr>
              <a:t>return to control </a:t>
            </a:r>
            <a:r>
              <a:rPr lang="en-US" sz="2400" dirty="0" smtClean="0">
                <a:latin typeface="Times New Roman" pitchFamily="18" charset="0"/>
                <a:cs typeface="Times New Roman" pitchFamily="18" charset="0"/>
              </a:rPr>
              <a:t>(RTC) code that is appended to the end of every group 3 data stream and is used to indicate the end of the message transmission. An RTC code word is simply six EOL codes occurring consecutively.</a:t>
            </a:r>
          </a:p>
          <a:p>
            <a:pPr algn="just"/>
            <a:endParaRPr lang="en-US" sz="2400" dirty="0" smtClean="0">
              <a:latin typeface="Times New Roman" pitchFamily="18" charset="0"/>
              <a:cs typeface="Times New Roman" pitchFamily="18" charset="0"/>
            </a:endParaRPr>
          </a:p>
          <a:p>
            <a:pPr algn="just">
              <a:buNone/>
            </a:pPr>
            <a:endParaRPr lang="en-US" sz="2400" dirty="0" smtClean="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
        <p:nvSpPr>
          <p:cNvPr id="4" name="Cube 3"/>
          <p:cNvSpPr/>
          <p:nvPr/>
        </p:nvSpPr>
        <p:spPr>
          <a:xfrm>
            <a:off x="381000" y="4495800"/>
            <a:ext cx="8458200" cy="106680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0000 0000 0001 0000 0000 0001 0000 0000 0001 0000 0000 0001 0000 0000 0001 0000 0000 0001 </a:t>
            </a:r>
            <a:endParaRPr lang="en-US" dirty="0"/>
          </a:p>
        </p:txBody>
      </p:sp>
      <p:cxnSp>
        <p:nvCxnSpPr>
          <p:cNvPr id="6" name="Straight Connector 5"/>
          <p:cNvCxnSpPr/>
          <p:nvPr/>
        </p:nvCxnSpPr>
        <p:spPr>
          <a:xfrm rot="5400000">
            <a:off x="1713706" y="5143500"/>
            <a:ext cx="838994" cy="794"/>
          </a:xfrm>
          <a:prstGeom prst="line">
            <a:avLst/>
          </a:prstGeom>
        </p:spPr>
        <p:style>
          <a:lnRef idx="1">
            <a:schemeClr val="dk1"/>
          </a:lnRef>
          <a:fillRef idx="0">
            <a:schemeClr val="dk1"/>
          </a:fillRef>
          <a:effectRef idx="0">
            <a:schemeClr val="dk1"/>
          </a:effectRef>
          <a:fontRef idx="minor">
            <a:schemeClr val="tx1"/>
          </a:fontRef>
        </p:style>
      </p:cxnSp>
      <p:cxnSp>
        <p:nvCxnSpPr>
          <p:cNvPr id="8" name="Straight Connector 7"/>
          <p:cNvCxnSpPr/>
          <p:nvPr/>
        </p:nvCxnSpPr>
        <p:spPr>
          <a:xfrm rot="5400000">
            <a:off x="3238500" y="5142706"/>
            <a:ext cx="838994" cy="794"/>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rot="5400000">
            <a:off x="4837906" y="5218906"/>
            <a:ext cx="838994" cy="794"/>
          </a:xfrm>
          <a:prstGeom prst="line">
            <a:avLst/>
          </a:prstGeom>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rot="5400000">
            <a:off x="6362700" y="5143500"/>
            <a:ext cx="838994" cy="794"/>
          </a:xfrm>
          <a:prstGeom prst="line">
            <a:avLst/>
          </a:prstGeom>
        </p:spPr>
        <p:style>
          <a:lnRef idx="1">
            <a:schemeClr val="dk1"/>
          </a:lnRef>
          <a:fillRef idx="0">
            <a:schemeClr val="dk1"/>
          </a:fillRef>
          <a:effectRef idx="0">
            <a:schemeClr val="dk1"/>
          </a:effectRef>
          <a:fontRef idx="minor">
            <a:schemeClr val="tx1"/>
          </a:fontRef>
        </p:style>
      </p:cxnSp>
      <p:cxnSp>
        <p:nvCxnSpPr>
          <p:cNvPr id="12" name="Straight Connector 11"/>
          <p:cNvCxnSpPr>
            <a:stCxn id="4" idx="2"/>
          </p:cNvCxnSpPr>
          <p:nvPr/>
        </p:nvCxnSpPr>
        <p:spPr>
          <a:xfrm rot="10800000" flipH="1">
            <a:off x="381000" y="5105400"/>
            <a:ext cx="8229600" cy="57150"/>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3500" dirty="0" smtClean="0">
                <a:latin typeface="Times New Roman" pitchFamily="18" charset="0"/>
                <a:cs typeface="Times New Roman" pitchFamily="18" charset="0"/>
              </a:rPr>
              <a:t>Group 3 One dimensional (G3 1D)</a:t>
            </a:r>
            <a:endParaRPr lang="en-US" sz="35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3124200"/>
          </a:xfrm>
        </p:spPr>
        <p:txBody>
          <a:bodyPr>
            <a:noAutofit/>
          </a:bodyPr>
          <a:lstStyle/>
          <a:p>
            <a:pPr algn="just">
              <a:buNone/>
            </a:pPr>
            <a:r>
              <a:rPr lang="en-US" sz="2400" b="1" dirty="0" smtClean="0">
                <a:latin typeface="Times New Roman" pitchFamily="18" charset="0"/>
                <a:cs typeface="Times New Roman" pitchFamily="18" charset="0"/>
              </a:rPr>
              <a:t>CCITT Group 3 1D File Format</a:t>
            </a:r>
          </a:p>
          <a:p>
            <a:pPr algn="just">
              <a:buNone/>
            </a:pPr>
            <a:endParaRPr lang="en-US" sz="2400" b="1" dirty="0" smtClean="0">
              <a:latin typeface="Times New Roman" pitchFamily="18" charset="0"/>
              <a:cs typeface="Times New Roman" pitchFamily="18" charset="0"/>
            </a:endParaRPr>
          </a:p>
          <a:p>
            <a:pPr algn="just">
              <a:buNone/>
            </a:pPr>
            <a:endParaRPr lang="en-US" sz="2400" b="1" dirty="0" smtClean="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
        <p:nvSpPr>
          <p:cNvPr id="11" name="TextBox 10"/>
          <p:cNvSpPr txBox="1"/>
          <p:nvPr/>
        </p:nvSpPr>
        <p:spPr>
          <a:xfrm>
            <a:off x="304800" y="2209800"/>
            <a:ext cx="8305800" cy="553998"/>
          </a:xfrm>
          <a:prstGeom prst="rect">
            <a:avLst/>
          </a:prstGeom>
          <a:noFill/>
          <a:ln>
            <a:solidFill>
              <a:schemeClr val="accent1"/>
            </a:solidFill>
          </a:ln>
        </p:spPr>
        <p:txBody>
          <a:bodyPr wrap="square" rtlCol="0">
            <a:spAutoFit/>
          </a:bodyPr>
          <a:lstStyle/>
          <a:p>
            <a:r>
              <a:rPr lang="en-US" sz="1500" dirty="0" smtClean="0">
                <a:latin typeface="Times New Roman" pitchFamily="18" charset="0"/>
                <a:cs typeface="Times New Roman" pitchFamily="18" charset="0"/>
              </a:rPr>
              <a:t>  EOL  Data Line Fill EOL Data Line Fill EOL…..Data Line Fill EOL </a:t>
            </a:r>
            <a:r>
              <a:rPr lang="en-US" sz="1500" dirty="0" err="1" smtClean="0">
                <a:latin typeface="Times New Roman" pitchFamily="18" charset="0"/>
                <a:cs typeface="Times New Roman" pitchFamily="18" charset="0"/>
              </a:rPr>
              <a:t>EOL</a:t>
            </a:r>
            <a:r>
              <a:rPr lang="en-US" sz="1500" dirty="0" smtClean="0">
                <a:latin typeface="Times New Roman" pitchFamily="18" charset="0"/>
                <a:cs typeface="Times New Roman" pitchFamily="18" charset="0"/>
              </a:rPr>
              <a:t> </a:t>
            </a:r>
            <a:r>
              <a:rPr lang="en-US" sz="1500" dirty="0" err="1" smtClean="0">
                <a:latin typeface="Times New Roman" pitchFamily="18" charset="0"/>
                <a:cs typeface="Times New Roman" pitchFamily="18" charset="0"/>
              </a:rPr>
              <a:t>EOL</a:t>
            </a:r>
            <a:r>
              <a:rPr lang="en-US" sz="1500" dirty="0" smtClean="0">
                <a:latin typeface="Times New Roman" pitchFamily="18" charset="0"/>
                <a:cs typeface="Times New Roman" pitchFamily="18" charset="0"/>
              </a:rPr>
              <a:t> </a:t>
            </a:r>
            <a:r>
              <a:rPr lang="en-US" sz="1500" dirty="0" err="1" smtClean="0">
                <a:latin typeface="Times New Roman" pitchFamily="18" charset="0"/>
                <a:cs typeface="Times New Roman" pitchFamily="18" charset="0"/>
              </a:rPr>
              <a:t>EOL</a:t>
            </a:r>
            <a:r>
              <a:rPr lang="en-US" sz="1500" dirty="0" smtClean="0">
                <a:latin typeface="Times New Roman" pitchFamily="18" charset="0"/>
                <a:cs typeface="Times New Roman" pitchFamily="18" charset="0"/>
              </a:rPr>
              <a:t> </a:t>
            </a:r>
            <a:r>
              <a:rPr lang="en-US" sz="1500" dirty="0" err="1" smtClean="0">
                <a:latin typeface="Times New Roman" pitchFamily="18" charset="0"/>
                <a:cs typeface="Times New Roman" pitchFamily="18" charset="0"/>
              </a:rPr>
              <a:t>EOL</a:t>
            </a:r>
            <a:r>
              <a:rPr lang="en-US" sz="1500" dirty="0" smtClean="0">
                <a:latin typeface="Times New Roman" pitchFamily="18" charset="0"/>
                <a:cs typeface="Times New Roman" pitchFamily="18" charset="0"/>
              </a:rPr>
              <a:t> </a:t>
            </a:r>
            <a:r>
              <a:rPr lang="en-US" sz="1500" dirty="0" err="1" smtClean="0">
                <a:latin typeface="Times New Roman" pitchFamily="18" charset="0"/>
                <a:cs typeface="Times New Roman" pitchFamily="18" charset="0"/>
              </a:rPr>
              <a:t>EOL</a:t>
            </a:r>
            <a:r>
              <a:rPr lang="en-US" sz="1500" dirty="0" smtClean="0">
                <a:latin typeface="Times New Roman" pitchFamily="18" charset="0"/>
                <a:cs typeface="Times New Roman" pitchFamily="18" charset="0"/>
              </a:rPr>
              <a:t> </a:t>
            </a:r>
            <a:r>
              <a:rPr lang="en-US" sz="1500" dirty="0" err="1" smtClean="0">
                <a:latin typeface="Times New Roman" pitchFamily="18" charset="0"/>
                <a:cs typeface="Times New Roman" pitchFamily="18" charset="0"/>
              </a:rPr>
              <a:t>EOL</a:t>
            </a:r>
            <a:r>
              <a:rPr lang="en-US" sz="1500" dirty="0" smtClean="0">
                <a:latin typeface="Times New Roman" pitchFamily="18" charset="0"/>
                <a:cs typeface="Times New Roman" pitchFamily="18" charset="0"/>
              </a:rPr>
              <a:t> </a:t>
            </a:r>
            <a:br>
              <a:rPr lang="en-US" sz="1500" dirty="0" smtClean="0">
                <a:latin typeface="Times New Roman" pitchFamily="18" charset="0"/>
                <a:cs typeface="Times New Roman" pitchFamily="18" charset="0"/>
              </a:rPr>
            </a:br>
            <a:r>
              <a:rPr lang="en-US" sz="1500" dirty="0" smtClean="0">
                <a:latin typeface="Times New Roman" pitchFamily="18" charset="0"/>
                <a:cs typeface="Times New Roman" pitchFamily="18" charset="0"/>
              </a:rPr>
              <a:t>                     1                            2                                 n</a:t>
            </a:r>
            <a:endParaRPr lang="en-US" sz="1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3500" dirty="0" smtClean="0">
                <a:latin typeface="Times New Roman" pitchFamily="18" charset="0"/>
                <a:cs typeface="Times New Roman" pitchFamily="18" charset="0"/>
              </a:rPr>
              <a:t>Advantages/Disadvantages of Group 3 One dimensional (G3 1D)</a:t>
            </a:r>
            <a:endParaRPr lang="en-US" sz="35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257800"/>
          </a:xfrm>
        </p:spPr>
        <p:txBody>
          <a:bodyPr>
            <a:noAutofit/>
          </a:bodyPr>
          <a:lstStyle/>
          <a:p>
            <a:pPr algn="just"/>
            <a:r>
              <a:rPr lang="en-US" sz="2400" b="1" u="sng" dirty="0" smtClean="0">
                <a:latin typeface="Times New Roman" pitchFamily="18" charset="0"/>
                <a:cs typeface="Times New Roman" pitchFamily="18" charset="0"/>
              </a:rPr>
              <a:t>Advantages:</a:t>
            </a:r>
          </a:p>
          <a:p>
            <a:pPr algn="just"/>
            <a:r>
              <a:rPr lang="en-US" sz="2400" dirty="0" smtClean="0">
                <a:latin typeface="Times New Roman" pitchFamily="18" charset="0"/>
                <a:cs typeface="Times New Roman" pitchFamily="18" charset="0"/>
              </a:rPr>
              <a:t>It is simple to implement in both hardware and software.</a:t>
            </a:r>
          </a:p>
          <a:p>
            <a:pPr algn="just"/>
            <a:r>
              <a:rPr lang="en-US" sz="2400" dirty="0" smtClean="0">
                <a:latin typeface="Times New Roman" pitchFamily="18" charset="0"/>
                <a:cs typeface="Times New Roman" pitchFamily="18" charset="0"/>
              </a:rPr>
              <a:t>It is a world wide standard for facsimile which is accepted for document imaging applications.</a:t>
            </a:r>
          </a:p>
          <a:p>
            <a:pPr algn="just"/>
            <a:r>
              <a:rPr lang="en-US" sz="2400" b="1" u="sng" dirty="0" smtClean="0">
                <a:latin typeface="Times New Roman" pitchFamily="18" charset="0"/>
                <a:cs typeface="Times New Roman" pitchFamily="18" charset="0"/>
              </a:rPr>
              <a:t>Disadvantages</a:t>
            </a:r>
          </a:p>
          <a:p>
            <a:pPr algn="just"/>
            <a:r>
              <a:rPr lang="en-US" sz="2400" dirty="0" smtClean="0">
                <a:latin typeface="Times New Roman" pitchFamily="18" charset="0"/>
                <a:cs typeface="Times New Roman" pitchFamily="18" charset="0"/>
              </a:rPr>
              <a:t>CCITT group 3 1D assumes a reliable communication link and does not provide any error protection mechanism when used for applications such as facsimile. </a:t>
            </a:r>
          </a:p>
          <a:p>
            <a:pPr algn="just"/>
            <a:r>
              <a:rPr lang="en-US" sz="2400" dirty="0" smtClean="0">
                <a:latin typeface="Times New Roman" pitchFamily="18" charset="0"/>
                <a:cs typeface="Times New Roman" pitchFamily="18" charset="0"/>
              </a:rPr>
              <a:t>Since each new piece of information is a change from the previous one, it is possible to misinterpret one change, causing the rest of the image to reverse the colors.</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3500" dirty="0" smtClean="0">
                <a:latin typeface="Times New Roman" pitchFamily="18" charset="0"/>
                <a:cs typeface="Times New Roman" pitchFamily="18" charset="0"/>
              </a:rPr>
              <a:t>CCITT Group3 2D compression</a:t>
            </a:r>
            <a:endParaRPr lang="en-US" sz="35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257800"/>
          </a:xfrm>
        </p:spPr>
        <p:txBody>
          <a:bodyPr>
            <a:noAutofit/>
          </a:bodyPr>
          <a:lstStyle/>
          <a:p>
            <a:pPr algn="just"/>
            <a:r>
              <a:rPr lang="en-US" sz="2400" dirty="0" smtClean="0">
                <a:latin typeface="Times New Roman" pitchFamily="18" charset="0"/>
                <a:cs typeface="Times New Roman" pitchFamily="18" charset="0"/>
              </a:rPr>
              <a:t>The CCITT group 3 2D compression scheme is also sometimes known as modified run-length encoding.</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Widely used for document imaging and facsimile.</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The compression ratio of this scheme averages between 10 and 20, that is between CCITT Group 3 1D and CCITT Group 4.</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It combines one dimensional coding scheme with a two dimensional coding scheme.</a:t>
            </a:r>
          </a:p>
          <a:p>
            <a:pPr algn="just"/>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3500" dirty="0" smtClean="0">
                <a:latin typeface="Times New Roman" pitchFamily="18" charset="0"/>
                <a:cs typeface="Times New Roman" pitchFamily="18" charset="0"/>
              </a:rPr>
              <a:t>CCITT Group3 2D compression</a:t>
            </a:r>
            <a:endParaRPr lang="en-US" sz="35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257800"/>
          </a:xfrm>
        </p:spPr>
        <p:txBody>
          <a:bodyPr>
            <a:noAutofit/>
          </a:bodyPr>
          <a:lstStyle/>
          <a:p>
            <a:pPr algn="just"/>
            <a:r>
              <a:rPr lang="en-US" sz="2400" dirty="0" smtClean="0">
                <a:latin typeface="Times New Roman" pitchFamily="18" charset="0"/>
                <a:cs typeface="Times New Roman" pitchFamily="18" charset="0"/>
              </a:rPr>
              <a:t>Two dimensional encoding offers higher compression because statistically, many lines differ very little from the lines above or lines below.</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The CCITT Group 3 2D scheme uses a “K” factor where the image is divided into several groups of K lines.</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The first line of every group of K lines is encoded using the CCITT Group 3 1D method.</a:t>
            </a:r>
          </a:p>
          <a:p>
            <a:pPr algn="just"/>
            <a:r>
              <a:rPr lang="en-US" sz="2400" dirty="0" smtClean="0">
                <a:latin typeface="Times New Roman" pitchFamily="18" charset="0"/>
                <a:cs typeface="Times New Roman" pitchFamily="18" charset="0"/>
              </a:rPr>
              <a:t>This line become reference line for the next line, and a two dimensional scheme is used along with one dimensional scheme to encode the rest of the scan lines in the group of k lines. </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Compression Terminology</a:t>
            </a:r>
            <a:endParaRPr lang="en-US" dirty="0"/>
          </a:p>
        </p:txBody>
      </p:sp>
      <p:sp>
        <p:nvSpPr>
          <p:cNvPr id="3" name="Content Placeholder 2"/>
          <p:cNvSpPr>
            <a:spLocks noGrp="1"/>
          </p:cNvSpPr>
          <p:nvPr>
            <p:ph idx="1"/>
          </p:nvPr>
        </p:nvSpPr>
        <p:spPr/>
        <p:txBody>
          <a:bodyPr>
            <a:normAutofit lnSpcReduction="10000"/>
          </a:bodyPr>
          <a:lstStyle/>
          <a:p>
            <a:pPr algn="just"/>
            <a:r>
              <a:rPr lang="en-US" sz="2500" dirty="0" smtClean="0">
                <a:latin typeface="Times New Roman" pitchFamily="18" charset="0"/>
                <a:cs typeface="Times New Roman" pitchFamily="18" charset="0"/>
              </a:rPr>
              <a:t>The terms </a:t>
            </a:r>
            <a:r>
              <a:rPr lang="en-US" sz="2500" b="1" dirty="0" smtClean="0">
                <a:latin typeface="Times New Roman" pitchFamily="18" charset="0"/>
                <a:cs typeface="Times New Roman" pitchFamily="18" charset="0"/>
              </a:rPr>
              <a:t>Uuencoded data</a:t>
            </a:r>
            <a:r>
              <a:rPr lang="en-US" sz="2500" dirty="0" smtClean="0">
                <a:latin typeface="Times New Roman" pitchFamily="18" charset="0"/>
                <a:cs typeface="Times New Roman" pitchFamily="18" charset="0"/>
              </a:rPr>
              <a:t> and </a:t>
            </a:r>
            <a:r>
              <a:rPr lang="en-US" sz="2500" b="1" dirty="0" smtClean="0">
                <a:latin typeface="Times New Roman" pitchFamily="18" charset="0"/>
                <a:cs typeface="Times New Roman" pitchFamily="18" charset="0"/>
              </a:rPr>
              <a:t>raw data </a:t>
            </a:r>
            <a:r>
              <a:rPr lang="en-US" sz="2500" dirty="0" smtClean="0">
                <a:latin typeface="Times New Roman" pitchFamily="18" charset="0"/>
                <a:cs typeface="Times New Roman" pitchFamily="18" charset="0"/>
              </a:rPr>
              <a:t>describes data before it has been compressed.</a:t>
            </a:r>
          </a:p>
          <a:p>
            <a:pPr algn="just">
              <a:buNone/>
            </a:pPr>
            <a:endParaRPr lang="en-US" sz="2500" dirty="0" smtClean="0">
              <a:latin typeface="Times New Roman" pitchFamily="18" charset="0"/>
              <a:cs typeface="Times New Roman" pitchFamily="18" charset="0"/>
            </a:endParaRPr>
          </a:p>
          <a:p>
            <a:pPr algn="just"/>
            <a:r>
              <a:rPr lang="en-US" sz="2500" dirty="0" smtClean="0">
                <a:latin typeface="Times New Roman" pitchFamily="18" charset="0"/>
                <a:cs typeface="Times New Roman" pitchFamily="18" charset="0"/>
              </a:rPr>
              <a:t>The terms </a:t>
            </a:r>
            <a:r>
              <a:rPr lang="en-US" sz="2500" b="1" dirty="0" smtClean="0">
                <a:latin typeface="Times New Roman" pitchFamily="18" charset="0"/>
                <a:cs typeface="Times New Roman" pitchFamily="18" charset="0"/>
              </a:rPr>
              <a:t>encoded data </a:t>
            </a:r>
            <a:r>
              <a:rPr lang="en-US" sz="2500" dirty="0" smtClean="0">
                <a:latin typeface="Times New Roman" pitchFamily="18" charset="0"/>
                <a:cs typeface="Times New Roman" pitchFamily="18" charset="0"/>
              </a:rPr>
              <a:t>and </a:t>
            </a:r>
            <a:r>
              <a:rPr lang="en-US" sz="2500" b="1" dirty="0" smtClean="0">
                <a:latin typeface="Times New Roman" pitchFamily="18" charset="0"/>
                <a:cs typeface="Times New Roman" pitchFamily="18" charset="0"/>
              </a:rPr>
              <a:t>compressed data </a:t>
            </a:r>
            <a:r>
              <a:rPr lang="en-US" sz="2500" dirty="0" smtClean="0">
                <a:latin typeface="Times New Roman" pitchFamily="18" charset="0"/>
                <a:cs typeface="Times New Roman" pitchFamily="18" charset="0"/>
              </a:rPr>
              <a:t>describe same information after it has been compressed.</a:t>
            </a:r>
          </a:p>
          <a:p>
            <a:pPr algn="just">
              <a:buNone/>
            </a:pPr>
            <a:endParaRPr lang="en-US" sz="2500" dirty="0" smtClean="0">
              <a:latin typeface="Times New Roman" pitchFamily="18" charset="0"/>
              <a:cs typeface="Times New Roman" pitchFamily="18" charset="0"/>
            </a:endParaRPr>
          </a:p>
          <a:p>
            <a:pPr algn="just"/>
            <a:r>
              <a:rPr lang="en-US" sz="2500" dirty="0" smtClean="0">
                <a:latin typeface="Times New Roman" pitchFamily="18" charset="0"/>
                <a:cs typeface="Times New Roman" pitchFamily="18" charset="0"/>
              </a:rPr>
              <a:t>The term</a:t>
            </a:r>
            <a:r>
              <a:rPr lang="en-US" sz="2500" b="1" dirty="0" smtClean="0">
                <a:latin typeface="Times New Roman" pitchFamily="18" charset="0"/>
                <a:cs typeface="Times New Roman" pitchFamily="18" charset="0"/>
              </a:rPr>
              <a:t> compression ratio </a:t>
            </a:r>
            <a:r>
              <a:rPr lang="en-US" sz="2500" dirty="0" smtClean="0">
                <a:latin typeface="Times New Roman" pitchFamily="18" charset="0"/>
                <a:cs typeface="Times New Roman" pitchFamily="18" charset="0"/>
              </a:rPr>
              <a:t>is used to refer to the ratio of uncompressed data to compressed data. Thus, a 10:1 compression ratio is considered five times more efficient than 2:1. No of bits in original data to no of bits in compressed data.</a:t>
            </a:r>
          </a:p>
          <a:p>
            <a:pPr algn="just">
              <a:buNone/>
            </a:pPr>
            <a:endParaRPr lang="en-US" sz="25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3500" dirty="0" smtClean="0">
                <a:latin typeface="Times New Roman" pitchFamily="18" charset="0"/>
                <a:cs typeface="Times New Roman" pitchFamily="18" charset="0"/>
              </a:rPr>
              <a:t>CCITT Group3 2D compression</a:t>
            </a:r>
            <a:endParaRPr lang="en-US" sz="35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257800"/>
          </a:xfrm>
        </p:spPr>
        <p:txBody>
          <a:bodyPr>
            <a:noAutofit/>
          </a:bodyPr>
          <a:lstStyle/>
          <a:p>
            <a:pPr algn="just"/>
            <a:r>
              <a:rPr lang="en-US" sz="2400" dirty="0" smtClean="0">
                <a:latin typeface="Times New Roman" pitchFamily="18" charset="0"/>
                <a:cs typeface="Times New Roman" pitchFamily="18" charset="0"/>
              </a:rPr>
              <a:t> Group 3 2D scheme assumes redundancy among lines.</a:t>
            </a:r>
          </a:p>
          <a:p>
            <a:pPr algn="just"/>
            <a:r>
              <a:rPr lang="en-US" sz="2400" dirty="0" smtClean="0">
                <a:latin typeface="Times New Roman" pitchFamily="18" charset="0"/>
                <a:cs typeface="Times New Roman" pitchFamily="18" charset="0"/>
              </a:rPr>
              <a:t>When this compression is used, the algorithm embeds group 3 1D between every K groups of Group 3 2D coding.</a:t>
            </a:r>
          </a:p>
          <a:p>
            <a:pPr algn="just"/>
            <a:r>
              <a:rPr lang="en-US" sz="2400" dirty="0" smtClean="0">
                <a:latin typeface="Times New Roman" pitchFamily="18" charset="0"/>
                <a:cs typeface="Times New Roman" pitchFamily="18" charset="0"/>
              </a:rPr>
              <a:t>CCITT Group2 D also provides error checking due to bad communication link</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The typical value for K is 2 or 4. G3 2D data that is encoded with a K value of 4 appears as a single block of data.</a:t>
            </a:r>
          </a:p>
          <a:p>
            <a:pPr algn="just"/>
            <a:r>
              <a:rPr lang="en-US" sz="2400" dirty="0" smtClean="0">
                <a:latin typeface="Times New Roman" pitchFamily="18" charset="0"/>
                <a:cs typeface="Times New Roman" pitchFamily="18" charset="0"/>
              </a:rPr>
              <a:t>Each block contains three lines of 2 D scan-line data followed by a scan line of 1 dimensionally encoded data.</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3500" dirty="0" smtClean="0">
                <a:latin typeface="Times New Roman" pitchFamily="18" charset="0"/>
                <a:cs typeface="Times New Roman" pitchFamily="18" charset="0"/>
              </a:rPr>
              <a:t>CCITT </a:t>
            </a:r>
            <a:r>
              <a:rPr lang="en-US" sz="3500" dirty="0" smtClean="0">
                <a:latin typeface="Times New Roman" pitchFamily="18" charset="0"/>
                <a:cs typeface="Times New Roman" pitchFamily="18" charset="0"/>
              </a:rPr>
              <a:t>Group4 </a:t>
            </a:r>
            <a:r>
              <a:rPr lang="en-US" sz="3500" dirty="0" smtClean="0">
                <a:latin typeface="Times New Roman" pitchFamily="18" charset="0"/>
                <a:cs typeface="Times New Roman" pitchFamily="18" charset="0"/>
              </a:rPr>
              <a:t>2D compression</a:t>
            </a:r>
            <a:endParaRPr lang="en-US" sz="35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257800"/>
          </a:xfrm>
        </p:spPr>
        <p:txBody>
          <a:bodyPr>
            <a:noAutofit/>
          </a:bodyPr>
          <a:lstStyle/>
          <a:p>
            <a:pPr algn="just"/>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Group 4 has almost completely replaced G3 2D in commercial use.</a:t>
            </a:r>
          </a:p>
          <a:p>
            <a:pPr algn="just"/>
            <a:r>
              <a:rPr lang="en-US" sz="2400" dirty="0" smtClean="0">
                <a:latin typeface="Times New Roman" pitchFamily="18" charset="0"/>
                <a:cs typeface="Times New Roman" pitchFamily="18" charset="0"/>
              </a:rPr>
              <a:t>Group 4 encoding is identical to G3 2D with no EOL codes and a K variable set to infinity.</a:t>
            </a:r>
          </a:p>
          <a:p>
            <a:pPr algn="just"/>
            <a:r>
              <a:rPr lang="en-US" sz="2400" dirty="0" smtClean="0">
                <a:latin typeface="Times New Roman" pitchFamily="18" charset="0"/>
                <a:cs typeface="Times New Roman" pitchFamily="18" charset="0"/>
              </a:rPr>
              <a:t>The first line in Group 4 encoding is an imaginary scan line containing all white pixels.</a:t>
            </a:r>
          </a:p>
          <a:p>
            <a:pPr algn="just"/>
            <a:r>
              <a:rPr lang="en-US" sz="2400" dirty="0" smtClean="0">
                <a:latin typeface="Times New Roman" pitchFamily="18" charset="0"/>
                <a:cs typeface="Times New Roman" pitchFamily="18" charset="0"/>
              </a:rPr>
              <a:t>In G3 2D encoding, the first reference line is the first scan line of the image.</a:t>
            </a:r>
          </a:p>
          <a:p>
            <a:pPr algn="just"/>
            <a:r>
              <a:rPr lang="en-US" sz="2400" dirty="0" smtClean="0">
                <a:latin typeface="Times New Roman" pitchFamily="18" charset="0"/>
                <a:cs typeface="Times New Roman" pitchFamily="18" charset="0"/>
              </a:rPr>
              <a:t>In Group 4 encoding RTC code word is replaced by an end of </a:t>
            </a:r>
            <a:r>
              <a:rPr lang="en-US" sz="2400" smtClean="0">
                <a:latin typeface="Times New Roman" pitchFamily="18" charset="0"/>
                <a:cs typeface="Times New Roman" pitchFamily="18" charset="0"/>
              </a:rPr>
              <a:t>facsimile block </a:t>
            </a:r>
            <a:r>
              <a:rPr lang="en-US" sz="2400" dirty="0" smtClean="0">
                <a:latin typeface="Times New Roman" pitchFamily="18" charset="0"/>
                <a:cs typeface="Times New Roman" pitchFamily="18" charset="0"/>
              </a:rPr>
              <a:t>(EOFB) code.</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and Logical Compression</a:t>
            </a:r>
            <a:endParaRPr lang="en-US" dirty="0"/>
          </a:p>
        </p:txBody>
      </p:sp>
      <p:sp>
        <p:nvSpPr>
          <p:cNvPr id="3" name="Content Placeholder 2"/>
          <p:cNvSpPr>
            <a:spLocks noGrp="1"/>
          </p:cNvSpPr>
          <p:nvPr>
            <p:ph idx="1"/>
          </p:nvPr>
        </p:nvSpPr>
        <p:spPr/>
        <p:txBody>
          <a:bodyPr>
            <a:normAutofit lnSpcReduction="10000"/>
          </a:bodyPr>
          <a:lstStyle/>
          <a:p>
            <a:pPr algn="just"/>
            <a:r>
              <a:rPr lang="en-US" sz="2500" dirty="0" smtClean="0">
                <a:latin typeface="Times New Roman" pitchFamily="18" charset="0"/>
                <a:cs typeface="Times New Roman" pitchFamily="18" charset="0"/>
              </a:rPr>
              <a:t>Compression algorithm are used to encode data into a different, more compact representation conveying the same information.</a:t>
            </a:r>
          </a:p>
          <a:p>
            <a:pPr algn="just"/>
            <a:endParaRPr lang="en-US" sz="2500" dirty="0" smtClean="0">
              <a:latin typeface="Times New Roman" pitchFamily="18" charset="0"/>
              <a:cs typeface="Times New Roman" pitchFamily="18" charset="0"/>
            </a:endParaRPr>
          </a:p>
          <a:p>
            <a:pPr algn="just"/>
            <a:r>
              <a:rPr lang="en-US" sz="2500" dirty="0" smtClean="0">
                <a:latin typeface="Times New Roman" pitchFamily="18" charset="0"/>
                <a:cs typeface="Times New Roman" pitchFamily="18" charset="0"/>
              </a:rPr>
              <a:t>In other words, fewer words are used to convey the same meaning, without actually saying the same thing.</a:t>
            </a:r>
          </a:p>
          <a:p>
            <a:pPr algn="just">
              <a:buNone/>
            </a:pPr>
            <a:endParaRPr lang="en-US" sz="2500" dirty="0" smtClean="0">
              <a:latin typeface="Times New Roman" pitchFamily="18" charset="0"/>
              <a:cs typeface="Times New Roman" pitchFamily="18" charset="0"/>
            </a:endParaRPr>
          </a:p>
          <a:p>
            <a:pPr algn="just"/>
            <a:r>
              <a:rPr lang="en-US" sz="2500" dirty="0" smtClean="0">
                <a:latin typeface="Times New Roman" pitchFamily="18" charset="0"/>
                <a:cs typeface="Times New Roman" pitchFamily="18" charset="0"/>
              </a:rPr>
              <a:t>The distinction between logical and physical compression methods is made on how the data is compressed or more precisely, how the data is rearranged into a more compact form.</a:t>
            </a:r>
          </a:p>
          <a:p>
            <a:pPr algn="just">
              <a:buNone/>
            </a:pPr>
            <a:endParaRPr lang="en-US" sz="2500" dirty="0" smtClean="0">
              <a:latin typeface="Times New Roman" pitchFamily="18" charset="0"/>
              <a:cs typeface="Times New Roman" pitchFamily="18" charset="0"/>
            </a:endParaRPr>
          </a:p>
          <a:p>
            <a:pPr algn="just"/>
            <a:endParaRPr lang="en-US" sz="2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and Logical Compression</a:t>
            </a:r>
            <a:endParaRPr lang="en-US" dirty="0"/>
          </a:p>
        </p:txBody>
      </p:sp>
      <p:sp>
        <p:nvSpPr>
          <p:cNvPr id="3" name="Content Placeholder 2"/>
          <p:cNvSpPr>
            <a:spLocks noGrp="1"/>
          </p:cNvSpPr>
          <p:nvPr>
            <p:ph idx="1"/>
          </p:nvPr>
        </p:nvSpPr>
        <p:spPr/>
        <p:txBody>
          <a:bodyPr>
            <a:normAutofit/>
          </a:bodyPr>
          <a:lstStyle/>
          <a:p>
            <a:pPr algn="just"/>
            <a:r>
              <a:rPr lang="en-US" sz="2500" dirty="0" smtClean="0">
                <a:latin typeface="Times New Roman" pitchFamily="18" charset="0"/>
                <a:cs typeface="Times New Roman" pitchFamily="18" charset="0"/>
              </a:rPr>
              <a:t>Physical compression methods typically produce strings of gibberish, at least relative to the information content of the original data. </a:t>
            </a:r>
          </a:p>
          <a:p>
            <a:pPr algn="just">
              <a:buNone/>
            </a:pPr>
            <a:endParaRPr lang="en-US" sz="2500" dirty="0" smtClean="0">
              <a:latin typeface="Times New Roman" pitchFamily="18" charset="0"/>
              <a:cs typeface="Times New Roman" pitchFamily="18" charset="0"/>
            </a:endParaRPr>
          </a:p>
          <a:p>
            <a:pPr algn="just"/>
            <a:r>
              <a:rPr lang="en-US" sz="2500" dirty="0" smtClean="0">
                <a:latin typeface="Times New Roman" pitchFamily="18" charset="0"/>
                <a:cs typeface="Times New Roman" pitchFamily="18" charset="0"/>
              </a:rPr>
              <a:t>The resulting block of compressed data is normally smaller than the original because the physical compression algorithm has removed the redundancy that existed in the data itself. </a:t>
            </a:r>
          </a:p>
          <a:p>
            <a:pPr algn="just"/>
            <a:endParaRPr lang="en-US" sz="2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and Logical Compression</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sz="2700" dirty="0" smtClean="0"/>
              <a:t>Logical compression is accomplished through the process of logical substitution--that is, replacing one alphabetic, numeric, or binary symbol with another.</a:t>
            </a:r>
          </a:p>
          <a:p>
            <a:pPr algn="just"/>
            <a:r>
              <a:rPr lang="en-US" sz="2700" dirty="0" smtClean="0"/>
              <a:t>Changing "United States of America" to "USA" is a good example of logical substitution, because "USA" is derived directly from the information contained in the string "United States of America" and retains some of its meaning. </a:t>
            </a:r>
          </a:p>
          <a:p>
            <a:pPr algn="just"/>
            <a:r>
              <a:rPr lang="en-US" sz="2700" dirty="0" smtClean="0"/>
              <a:t>In a similar fashion "can't" can be logically substituted for "cannot". </a:t>
            </a:r>
          </a:p>
          <a:p>
            <a:pPr algn="just"/>
            <a:r>
              <a:rPr lang="en-US" sz="2700" dirty="0" smtClean="0"/>
              <a:t>Logical compression works only on data at the character level. Logical compression is generally not used in image data compression. </a:t>
            </a:r>
          </a:p>
          <a:p>
            <a:pPr algn="just"/>
            <a:endParaRPr lang="en-US" sz="2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2948</TotalTime>
  <Words>3966</Words>
  <Application>Microsoft Office PowerPoint</Application>
  <PresentationFormat>On-screen Show (4:3)</PresentationFormat>
  <Paragraphs>347</Paragraphs>
  <Slides>61</Slides>
  <Notes>30</Notes>
  <HiddenSlides>0</HiddenSlides>
  <MMClips>0</MMClips>
  <ScaleCrop>false</ScaleCrop>
  <HeadingPairs>
    <vt:vector size="4" baseType="variant">
      <vt:variant>
        <vt:lpstr>Theme</vt:lpstr>
      </vt:variant>
      <vt:variant>
        <vt:i4>1</vt:i4>
      </vt:variant>
      <vt:variant>
        <vt:lpstr>Slide Titles</vt:lpstr>
      </vt:variant>
      <vt:variant>
        <vt:i4>61</vt:i4>
      </vt:variant>
    </vt:vector>
  </HeadingPairs>
  <TitlesOfParts>
    <vt:vector size="62" baseType="lpstr">
      <vt:lpstr>Office Theme</vt:lpstr>
      <vt:lpstr>Compression and Decompression</vt:lpstr>
      <vt:lpstr>Introduction</vt:lpstr>
      <vt:lpstr>Introduction</vt:lpstr>
      <vt:lpstr>Introduction</vt:lpstr>
      <vt:lpstr>Introduction</vt:lpstr>
      <vt:lpstr>Data Compression Terminology</vt:lpstr>
      <vt:lpstr>Physical and Logical Compression</vt:lpstr>
      <vt:lpstr>Physical and Logical Compression</vt:lpstr>
      <vt:lpstr>Physical and Logical Compression</vt:lpstr>
      <vt:lpstr>Symmetric and Asymmetric Compression</vt:lpstr>
      <vt:lpstr>Symmetric and Asymmetric Compression</vt:lpstr>
      <vt:lpstr>Symmetric and Asymmetric </vt:lpstr>
      <vt:lpstr>Adaptive, semi-adaptive and Non-Adaptive Encoding </vt:lpstr>
      <vt:lpstr>Adaptive, semi-adaptive and Non-Adaptive Encoding </vt:lpstr>
      <vt:lpstr>Adaptive, semi-adaptive and Non-Adaptive Encoding </vt:lpstr>
      <vt:lpstr>Lossy and Lossless Compression</vt:lpstr>
      <vt:lpstr>Lossy and Lossless Compression</vt:lpstr>
      <vt:lpstr>Lossy and Lossless Compression</vt:lpstr>
      <vt:lpstr>Lossy and Lossless Compression</vt:lpstr>
      <vt:lpstr>Binary Image Compression schemes</vt:lpstr>
      <vt:lpstr>Binary Image Compression schemes</vt:lpstr>
      <vt:lpstr>Binary Image Compression schemes</vt:lpstr>
      <vt:lpstr>Run Length Encoding(RLE)</vt:lpstr>
      <vt:lpstr>Run Length Encoding(RLE)</vt:lpstr>
      <vt:lpstr>Run Length Encoding(RLE)</vt:lpstr>
      <vt:lpstr>Run Length Encoding(RLE)</vt:lpstr>
      <vt:lpstr>Run Length Encoding(RLE)</vt:lpstr>
      <vt:lpstr>Run Length Encoding(RLE)</vt:lpstr>
      <vt:lpstr>Variants of Run Length Encoding(RLE)</vt:lpstr>
      <vt:lpstr>Variants of Run Length Encoding(RLE)</vt:lpstr>
      <vt:lpstr>Variants of Run Length Encoding(RLE)</vt:lpstr>
      <vt:lpstr>Variants of Run Length Encoding(RLE)</vt:lpstr>
      <vt:lpstr>Variants of Run Length Encoding(RLE)</vt:lpstr>
      <vt:lpstr>Variants of Run Length Encoding(RLE)</vt:lpstr>
      <vt:lpstr>Variants of Run Length Encoding(RLE)</vt:lpstr>
      <vt:lpstr>Bit-, Byte-, and Pixel-Level RLE Schemes</vt:lpstr>
      <vt:lpstr>Bit-, Byte-, and Pixel-Level RLE Schemes</vt:lpstr>
      <vt:lpstr>Bit-, Byte-, and Pixel-Level RLE Schemes</vt:lpstr>
      <vt:lpstr>CCITT compressions</vt:lpstr>
      <vt:lpstr>CCITT compressions</vt:lpstr>
      <vt:lpstr>CCITT compressions</vt:lpstr>
      <vt:lpstr>CCITT compressions</vt:lpstr>
      <vt:lpstr>Huffman Coding</vt:lpstr>
      <vt:lpstr>Huffman Coding</vt:lpstr>
      <vt:lpstr>Huffman Coding</vt:lpstr>
      <vt:lpstr>Huffman Coding</vt:lpstr>
      <vt:lpstr>Huffman Coding</vt:lpstr>
      <vt:lpstr>Huffman Coding</vt:lpstr>
      <vt:lpstr>Huffman Coding</vt:lpstr>
      <vt:lpstr>Group 3 One dimensional (G3 1D)</vt:lpstr>
      <vt:lpstr>Group 3 One dimensional (G3 1D)</vt:lpstr>
      <vt:lpstr>Group 3 One dimensional (G3 1D)</vt:lpstr>
      <vt:lpstr>Group 3 One dimensional (G3 1D)</vt:lpstr>
      <vt:lpstr>Group 3 One dimensional (G3 1D)</vt:lpstr>
      <vt:lpstr>Group 3 One dimensional (G3 1D)</vt:lpstr>
      <vt:lpstr>Group 3 One dimensional (G3 1D)</vt:lpstr>
      <vt:lpstr>Advantages/Disadvantages of Group 3 One dimensional (G3 1D)</vt:lpstr>
      <vt:lpstr>CCITT Group3 2D compression</vt:lpstr>
      <vt:lpstr>CCITT Group3 2D compression</vt:lpstr>
      <vt:lpstr>CCITT Group3 2D compression</vt:lpstr>
      <vt:lpstr>CCITT Group4 2D compression</vt:lpstr>
    </vt:vector>
  </TitlesOfParts>
  <Company>nmims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Compression and Decompression</dc:title>
  <dc:creator>Pankti</dc:creator>
  <cp:lastModifiedBy>Pankti</cp:lastModifiedBy>
  <cp:revision>98</cp:revision>
  <dcterms:created xsi:type="dcterms:W3CDTF">2009-11-26T04:50:58Z</dcterms:created>
  <dcterms:modified xsi:type="dcterms:W3CDTF">2009-12-01T08:12:46Z</dcterms:modified>
</cp:coreProperties>
</file>