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67" r:id="rId2"/>
    <p:sldId id="257" r:id="rId3"/>
    <p:sldId id="268" r:id="rId4"/>
    <p:sldId id="259" r:id="rId5"/>
    <p:sldId id="260" r:id="rId6"/>
    <p:sldId id="261" r:id="rId7"/>
    <p:sldId id="262" r:id="rId8"/>
    <p:sldId id="271" r:id="rId9"/>
    <p:sldId id="264" r:id="rId10"/>
    <p:sldId id="265" r:id="rId11"/>
    <p:sldId id="269" r:id="rId12"/>
    <p:sldId id="272" r:id="rId13"/>
    <p:sldId id="270" r:id="rId14"/>
    <p:sldId id="266" r:id="rId15"/>
    <p:sldId id="273" r:id="rId16"/>
    <p:sldId id="258" r:id="rId17"/>
    <p:sldId id="274" r:id="rId18"/>
    <p:sldId id="275" r:id="rId19"/>
    <p:sldId id="276" r:id="rId20"/>
    <p:sldId id="278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03" autoAdjust="0"/>
  </p:normalViewPr>
  <p:slideViewPr>
    <p:cSldViewPr>
      <p:cViewPr varScale="1">
        <p:scale>
          <a:sx n="67" d="100"/>
          <a:sy n="67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0131B-8228-4B0B-BAF1-707D78DDCA70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70E69-207C-4568-AADD-331A732016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110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Point2:Power companies in USA</a:t>
            </a:r>
            <a:r>
              <a:rPr lang="en-US" baseline="0" dirty="0" smtClean="0"/>
              <a:t> and other developed countries have to pay the customer for interrupted power supply.so the reliability for those countries is </a:t>
            </a:r>
            <a:r>
              <a:rPr lang="en-US" baseline="0" dirty="0" err="1" smtClean="0"/>
              <a:t>v.v.high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approx</a:t>
            </a:r>
            <a:r>
              <a:rPr lang="en-US" baseline="0" dirty="0" smtClean="0"/>
              <a:t> 99.999%). Where as in India it is in the range of 80-90%.So various optimization aspects are neglected and </a:t>
            </a:r>
            <a:r>
              <a:rPr lang="en-US" baseline="0" dirty="0" err="1" smtClean="0"/>
              <a:t>v.less</a:t>
            </a:r>
            <a:r>
              <a:rPr lang="en-US" baseline="0" dirty="0" smtClean="0"/>
              <a:t> research and development is happening in this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70E69-207C-4568-AADD-331A7320160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881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0C9262-B31E-460B-A912-D038C9B92CE6}" type="datetimeFigureOut">
              <a:rPr lang="en-US" smtClean="0"/>
              <a:pPr/>
              <a:t>5/9/2011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D92B197-989E-417B-9B51-206ABF9F8E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0"/>
            <a:ext cx="58674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Edwardian Script ITC" pitchFamily="66" charset="0"/>
                <a:cs typeface="Times New Roman" pitchFamily="18" charset="0"/>
              </a:rPr>
              <a:t>B.N.M</a:t>
            </a:r>
            <a:r>
              <a:rPr lang="en-US" sz="3200" b="1" dirty="0" smtClean="0">
                <a:solidFill>
                  <a:srgbClr val="FF0000"/>
                </a:solidFill>
                <a:latin typeface="English111 Vivace BT"/>
                <a:cs typeface="Times New Roman" pitchFamily="18" charset="0"/>
              </a:rPr>
              <a:t>.</a:t>
            </a:r>
            <a:r>
              <a:rPr lang="en-US" sz="3600" b="1" dirty="0" smtClean="0">
                <a:solidFill>
                  <a:srgbClr val="FF0000"/>
                </a:solidFill>
                <a:latin typeface="English111 Vivace BT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Edwardian Script ITC" pitchFamily="66" charset="0"/>
                <a:cs typeface="Times New Roman" pitchFamily="18" charset="0"/>
              </a:rPr>
              <a:t>Institute</a:t>
            </a:r>
            <a:r>
              <a:rPr lang="en-US" sz="4400" b="1" dirty="0" smtClean="0">
                <a:solidFill>
                  <a:srgbClr val="FF0000"/>
                </a:solidFill>
                <a:latin typeface="English111 Vivace BT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Edwardian Script ITC" pitchFamily="66" charset="0"/>
                <a:cs typeface="Times New Roman" pitchFamily="18" charset="0"/>
              </a:rPr>
              <a:t>of</a:t>
            </a:r>
            <a:r>
              <a:rPr lang="en-US" sz="4400" b="1" dirty="0" smtClean="0">
                <a:solidFill>
                  <a:srgbClr val="FF0000"/>
                </a:solidFill>
                <a:latin typeface="English111 Vivace BT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Edwardian Script ITC" pitchFamily="66" charset="0"/>
                <a:cs typeface="Times New Roman" pitchFamily="18" charset="0"/>
              </a:rPr>
              <a:t>Technology</a:t>
            </a:r>
            <a:endParaRPr lang="en-US" sz="800" b="1" dirty="0" smtClean="0">
              <a:solidFill>
                <a:srgbClr val="FF0000"/>
              </a:solidFill>
              <a:latin typeface="Edwardian Script ITC" pitchFamily="66" charset="0"/>
            </a:endParaRPr>
          </a:p>
          <a:p>
            <a:pPr algn="ctr" eaLnBrk="0" hangingPunct="0"/>
            <a:r>
              <a:rPr lang="en-US" dirty="0" err="1" smtClean="0">
                <a:solidFill>
                  <a:srgbClr val="FF0000"/>
                </a:solidFill>
                <a:ea typeface="Times New Roman" pitchFamily="18" charset="0"/>
              </a:rPr>
              <a:t>Banashankari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</a:rPr>
              <a:t> II Stage, Bangalore – 560 070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1350" y="1"/>
            <a:ext cx="21526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1371600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Lucida Calligraphy" pitchFamily="66" charset="0"/>
              </a:rPr>
              <a:t>Seminar On Project Entitled “Optimization Techniques For Short-term Hydro Scheduling”</a:t>
            </a:r>
            <a:endParaRPr lang="en-US" sz="24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71800" y="3048000"/>
            <a:ext cx="2057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963" indent="0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Matura MT Script Capitals" pitchFamily="66" charset="0"/>
              </a:rPr>
              <a:t> Project At:</a:t>
            </a:r>
          </a:p>
        </p:txBody>
      </p:sp>
      <p:pic>
        <p:nvPicPr>
          <p:cNvPr id="6" name="Picture 2" descr="C:\Users\vaio\Desktop\prd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895600"/>
            <a:ext cx="25146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066800" y="3962400"/>
            <a:ext cx="464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atura MT Script Capitals" pitchFamily="66" charset="0"/>
              </a:rPr>
              <a:t>Internal Guide</a:t>
            </a:r>
            <a:r>
              <a:rPr lang="en-US" sz="2000" dirty="0" smtClean="0">
                <a:solidFill>
                  <a:srgbClr val="C00000"/>
                </a:solidFill>
                <a:latin typeface="Matura MT Script Capitals" pitchFamily="66" charset="0"/>
              </a:rPr>
              <a:t>:</a:t>
            </a:r>
            <a:r>
              <a:rPr lang="en-US" dirty="0" smtClean="0"/>
              <a:t>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Bauhaus 93" pitchFamily="82" charset="0"/>
              </a:rPr>
              <a:t>Sri. K.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Bauhaus 93" pitchFamily="82" charset="0"/>
              </a:rPr>
              <a:t>Venkatesha</a:t>
            </a:r>
            <a:r>
              <a:rPr lang="en-US" sz="2000" dirty="0" smtClean="0">
                <a:latin typeface="Edwardian Script ITC" pitchFamily="66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Edwardian Script ITC" pitchFamily="66" charset="0"/>
              </a:rPr>
              <a:t>	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Asst. Professor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Bauhaus 93" pitchFamily="82" charset="0"/>
              </a:rPr>
              <a:t>	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EEE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Department,BNMIT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 </a:t>
            </a:r>
            <a:endParaRPr lang="en-IN" sz="2000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6800" y="4953000"/>
            <a:ext cx="5257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Matura MT Script Capitals" pitchFamily="66" charset="0"/>
              </a:rPr>
              <a:t>External Guide</a:t>
            </a:r>
            <a:r>
              <a:rPr lang="en-US" sz="2000" dirty="0" smtClean="0">
                <a:solidFill>
                  <a:srgbClr val="C00000"/>
                </a:solidFill>
                <a:latin typeface="Matura MT Script Capitals" pitchFamily="66" charset="0"/>
              </a:rPr>
              <a:t>: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  <a:latin typeface="Bauhaus 93" pitchFamily="82" charset="0"/>
              </a:rPr>
              <a:t>Atla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Bauhaus 93" pitchFamily="82" charset="0"/>
              </a:rPr>
              <a:t> Chandrasekhar Reddy</a:t>
            </a:r>
            <a:endParaRPr lang="en-US" sz="2000" dirty="0">
              <a:solidFill>
                <a:schemeClr val="accent3">
                  <a:lumMod val="75000"/>
                </a:schemeClr>
              </a:solidFill>
              <a:latin typeface="Bauhaus 93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1200" y="5410200"/>
            <a:ext cx="4191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Sr. Engineer-Power System Studies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Ebrima" pitchFamily="2" charset="0"/>
                <a:ea typeface="Ebrima" pitchFamily="2" charset="0"/>
                <a:cs typeface="Ebrima" pitchFamily="2" charset="0"/>
              </a:rPr>
              <a:t>M/S PRDC Pvt. Ltd.</a:t>
            </a:r>
            <a:endParaRPr lang="en-IN" sz="2000" dirty="0">
              <a:solidFill>
                <a:schemeClr val="accent3">
                  <a:lumMod val="75000"/>
                </a:schemeClr>
              </a:solidFill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72200" y="3962400"/>
            <a:ext cx="2971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By:</a:t>
            </a: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Ms. P.G. Apoorva-1BG07EE031</a:t>
            </a: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Mr.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Subhashis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 Panda-1BG07EE050</a:t>
            </a: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Mr.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Vivek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gency FB" pitchFamily="34" charset="0"/>
                <a:ea typeface="Ebrima" pitchFamily="2" charset="0"/>
                <a:cs typeface="Ebrima" pitchFamily="2" charset="0"/>
              </a:rPr>
              <a:t> Ranjan-1BG07EE057</a:t>
            </a:r>
            <a:endParaRPr lang="en-IN" b="1" dirty="0">
              <a:solidFill>
                <a:schemeClr val="accent1">
                  <a:lumMod val="50000"/>
                </a:schemeClr>
              </a:solidFill>
              <a:latin typeface="Agency FB" pitchFamily="34" charset="0"/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Hydro Constraints: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714488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Balance 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Equation: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Water inflow(A)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Discharge(Q)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Spillage(S)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Volume Of Water In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Resorvoir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(V)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Irrigation(I)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Delay(Important  Consideration)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Example, Let’s consider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Resorvoir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7,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At the end Of  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hour: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71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At the end Of  5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hour: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74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43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-Q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-Q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75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75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>
            <a:endCxn id="7" idx="1"/>
          </p:cNvCxnSpPr>
          <p:nvPr/>
        </p:nvCxnSpPr>
        <p:spPr>
          <a:xfrm flipV="1">
            <a:off x="3581400" y="4924455"/>
            <a:ext cx="2506955" cy="333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88355" y="4724400"/>
            <a:ext cx="3055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Lucida Calligraphy" pitchFamily="66" charset="0"/>
              </a:rPr>
              <a:t>Explains Time Delay</a:t>
            </a:r>
            <a:endParaRPr lang="en-US" sz="2000" dirty="0"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"/>
            <a:ext cx="7315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Storage &amp; Discharge Limitations:</a:t>
            </a:r>
          </a:p>
          <a:p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Initial Volume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Final Volume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Discharge Amount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Considering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Resorvoir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i.e.(SUPA  DAM):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223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=(55-4190 Million Cubic meter)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&amp; 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224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=(2178 Million Cubic meter)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Considering Plant3 i.e.(SUPA),the Discharge Limit is: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=(0-154) For All 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Similarly For plant 10 i.e.(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Kadra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),the Discharge Limit is: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Q10=(0-527) For All 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762000"/>
            <a:ext cx="5638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447800" y="4343400"/>
            <a:ext cx="6477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Characteristics Shows:</a:t>
            </a:r>
          </a:p>
          <a:p>
            <a:r>
              <a:rPr lang="en-US" dirty="0" smtClean="0"/>
              <a:t>	P=KQ ;Where ,P=Hydro Generation,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	         </a:t>
            </a:r>
            <a:r>
              <a:rPr lang="en-US" dirty="0" smtClean="0"/>
              <a:t>K=slope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</a:t>
            </a:r>
            <a:r>
              <a:rPr lang="en-US" dirty="0" smtClean="0"/>
              <a:t> 	         Q=Discharge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Considering 3</a:t>
            </a:r>
            <a:r>
              <a:rPr lang="en-US" baseline="30000" dirty="0" smtClean="0"/>
              <a:t>rd</a:t>
            </a:r>
            <a:r>
              <a:rPr lang="en-US" dirty="0" smtClean="0"/>
              <a:t> Hydro Plant</a:t>
            </a:r>
            <a:r>
              <a:rPr lang="en-US" dirty="0" smtClean="0"/>
              <a:t>, We </a:t>
            </a:r>
            <a:r>
              <a:rPr lang="en-US" dirty="0" smtClean="0"/>
              <a:t>can write :</a:t>
            </a:r>
          </a:p>
          <a:p>
            <a:r>
              <a:rPr lang="en-US" dirty="0" smtClean="0"/>
              <a:t>	P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dirty="0" smtClean="0"/>
              <a:t>=K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111</a:t>
            </a:r>
            <a:r>
              <a:rPr lang="en-US" dirty="0" smtClean="0"/>
              <a:t>*Q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311</a:t>
            </a:r>
            <a:r>
              <a:rPr lang="en-US" dirty="0" smtClean="0"/>
              <a:t>+K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112</a:t>
            </a:r>
            <a:r>
              <a:rPr lang="en-US" dirty="0" smtClean="0"/>
              <a:t>*Q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312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It is written for  2 slope characteristics.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Variable Head study can be implemented in future.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28600"/>
            <a:ext cx="3733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Hydro Power Production:</a:t>
            </a:r>
          </a:p>
        </p:txBody>
      </p:sp>
      <p:sp>
        <p:nvSpPr>
          <p:cNvPr id="6" name="Rectangle 5"/>
          <p:cNvSpPr/>
          <p:nvPr/>
        </p:nvSpPr>
        <p:spPr>
          <a:xfrm>
            <a:off x="1600200" y="3657600"/>
            <a:ext cx="4953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Fig. 3.Typical I/O function for a hydro plant with three units.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2286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Spill Characteristics:</a:t>
            </a:r>
          </a:p>
          <a:p>
            <a:pPr algn="just"/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Controlled Spillage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Uncontrolled Spillage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47800"/>
            <a:ext cx="5181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76600" y="4648200"/>
            <a:ext cx="2627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FIG. 4 Spill characteristic.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5181600"/>
            <a:ext cx="2895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5105400"/>
            <a:ext cx="3692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General Equation For Spillage is: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562600"/>
            <a:ext cx="716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Considering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Resorvoir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5,The Equation can be written as: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511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*0+V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512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*.12+V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513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*.2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10-20% of the volume is considered for spilling action.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76962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System Constraints:</a:t>
            </a:r>
          </a:p>
          <a:p>
            <a:pPr lvl="2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1)Generation-Demand Balance Equation.</a:t>
            </a:r>
          </a:p>
          <a:p>
            <a:pPr lvl="2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Hydro + Thermal=Demand</a:t>
            </a:r>
          </a:p>
          <a:p>
            <a:pPr lvl="2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2)Spinning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Reserve</a:t>
            </a:r>
          </a:p>
          <a:p>
            <a:pPr lvl="2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meet  unexpected demand or forecast.</a:t>
            </a:r>
          </a:p>
          <a:p>
            <a:pPr lvl="2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meet unexpected generation failure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Equation For 1st Hour is: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85825" lvl="2" indent="-600075" defTabSz="28575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+P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101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+G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+ds1=4896(7815*.626488)</a:t>
            </a:r>
          </a:p>
          <a:p>
            <a:pPr marL="885825" lvl="2" indent="-600075" defTabSz="28575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 ,</a:t>
            </a:r>
          </a:p>
          <a:p>
            <a:pPr marL="885825" lvl="2" indent="-600075" defTabSz="28575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ds1 is a slack variable which takes care of the spinning reserve.</a:t>
            </a:r>
          </a:p>
          <a:p>
            <a:pPr marL="885825" lvl="2" indent="-600075" defTabSz="28575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 Is the Thermal Generation.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3581400"/>
          <a:ext cx="7848599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4381051"/>
                <a:gridCol w="2400748"/>
              </a:tblGrid>
              <a:tr h="6685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No. Of Hours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Karnataka Load Demand(P.U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 Value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Base Value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85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.626488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7815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MW</a:t>
                      </a:r>
                    </a:p>
                    <a:p>
                      <a:endParaRPr lang="en-US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Courstey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KPCL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85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.606398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859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.575816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859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.543954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859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.551817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7859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.653103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6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  <a:cs typeface="Times New Roman" pitchFamily="18" charset="0"/>
              </a:rPr>
              <a:t>Thermal Constraints: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Thermal Cost Function</a:t>
            </a:r>
          </a:p>
          <a:p>
            <a:pPr>
              <a:buFont typeface="Wingdings" pitchFamily="2" charset="2"/>
              <a:buChar char="Ø"/>
            </a:pPr>
            <a:r>
              <a:rPr lang="en-US" sz="20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Fuel Availability Constraint: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RTPS:1Mw-hr of generation Requires 1.6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tonnes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Fuel.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BTPS:1Mw-hr  of generation Requires .64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tonnes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 Fuel.</a:t>
            </a:r>
          </a:p>
          <a:p>
            <a:pPr marL="5715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Considering Fuel availability as 8000 &amp; 6000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tonnes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/day for RTPS and BTPS respectively, The Equations are:</a:t>
            </a:r>
          </a:p>
          <a:p>
            <a:pPr marL="5715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1.6g11+1.6g12+…………..+1.6g124&lt;=8000 (RTPS)</a:t>
            </a:r>
          </a:p>
          <a:p>
            <a:pPr marL="5715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.64g21+.64g22+…………...+.64g224&lt;=6000 (BTPS)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4660392" cy="60960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Why LP?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8001000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Lagrange’s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Method: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1)Difficult to add New Constraints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2)Less Flexible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3)More Complex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        1)Time consuming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            2)Becomes complex with increased no. of Variables.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Nonlinear Programming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1)Research &amp; Development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 Progress.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2)Can be Implemented in Future.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Linear Programming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1)Any constraint can be taken care Easily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2)Easier To solve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3)Requires Less time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33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Linear programming is one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most famous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optimization techniques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linear objectives and linear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constraints.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40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91440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itchFamily="66" charset="0"/>
                <a:cs typeface="Times New Roman" pitchFamily="18" charset="0"/>
              </a:rPr>
              <a:t>Implemented Algorithms:</a:t>
            </a:r>
            <a:endParaRPr lang="en-US" sz="2800" b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Calligraphy" pitchFamily="66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257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Revised Simplex Method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Can’t Handle Unbounded Cases.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Requires More Time Compared to IP Method.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Upper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Bouding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Method (Special Case Of Simplex Method)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Can Handle Problems With Limits Of Variables.</a:t>
            </a:r>
          </a:p>
          <a:p>
            <a:pPr algn="just">
              <a:buNone/>
            </a:pPr>
            <a:r>
              <a:rPr lang="en-US" sz="20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Interior Point methods: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Karmarkar’s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Method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Requires Initial Feasible Solution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(An algorithm is implemented with limitations)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Can’t Handle All the LPs.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Dual Affine Variant Method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Requires Initial Feasible Solution</a:t>
            </a:r>
          </a:p>
          <a:p>
            <a:pPr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Can’t Handle All the LPs.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79216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Applications: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762000"/>
            <a:ext cx="749808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Linear Programming Can be used for the optimization of:</a:t>
            </a:r>
          </a:p>
          <a:p>
            <a:pPr lvl="3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Short &amp; Long Term Hydro-Scheduling.</a:t>
            </a:r>
          </a:p>
          <a:p>
            <a:pPr lvl="3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Economic Load Dispatch.</a:t>
            </a:r>
          </a:p>
          <a:p>
            <a:pPr lvl="3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 Commitment.</a:t>
            </a:r>
          </a:p>
          <a:p>
            <a:pPr lvl="3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Reactive Power Management.</a:t>
            </a:r>
          </a:p>
          <a:p>
            <a:pPr lvl="3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Energy Management System.</a:t>
            </a:r>
          </a:p>
          <a:p>
            <a:pPr lvl="3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Optimal Power Flow.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3" indent="-1143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Apart from Power System Applications, they are used for the Optimization Studies of:</a:t>
            </a:r>
          </a:p>
          <a:p>
            <a:pPr marL="1078992" lvl="6" indent="-1143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Production Management.</a:t>
            </a:r>
          </a:p>
          <a:p>
            <a:pPr marL="1078992" lvl="6" indent="-1143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Aircraft Schedules.</a:t>
            </a:r>
          </a:p>
          <a:p>
            <a:pPr marL="1078992" lvl="6" indent="-1143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Manufacturing Companies.</a:t>
            </a:r>
          </a:p>
          <a:p>
            <a:pPr marL="1078992" lvl="6" indent="-1143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Resources Management. </a:t>
            </a:r>
          </a:p>
          <a:p>
            <a:pPr marL="1078992" lvl="6" indent="-1143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All Other Aspects.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457200"/>
          </a:xfrm>
        </p:spPr>
        <p:txBody>
          <a:bodyPr>
            <a:normAutofit fontScale="90000"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Result Analysis: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14400"/>
            <a:ext cx="8077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498080" cy="56356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INTRODUCTION: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838200"/>
            <a:ext cx="749808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aim is to schedule hydrogeneration for a period of 1day to 1 week for better reliable and economic operation of power system.</a:t>
            </a:r>
          </a:p>
          <a:p>
            <a:pPr>
              <a:buFont typeface="Wingdings" pitchFamily="2" charset="2"/>
              <a:buChar char="Ø"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Types Of Hydroscheduling: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Long Term Scheduling(1week-3years)</a:t>
            </a:r>
          </a:p>
          <a:p>
            <a:pPr lvl="2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Short Term Scheduling(1day-1week)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objective of the short-term hydro scheduling program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to maximize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value of the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stored energy in the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reservoirs at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end of the study, which is equivalent to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minimizing the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value of the water flows through turbines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spillways.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Short-range hydro-scheduling (1 day to I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wk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involves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hour-by-hour scheduling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all generation on a system to achieve minimum production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cost for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given time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period.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95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498080" cy="63976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References: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09600"/>
            <a:ext cx="8001000" cy="56388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228600"/>
            <a:ext cx="32004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 Time Input Obtained From Power System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971800" y="1905000"/>
            <a:ext cx="32004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 System Problem Formulation Tool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3657600"/>
            <a:ext cx="32004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Optimization Tool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5334000"/>
            <a:ext cx="32004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Optimized Output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4495800" y="12192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495800" y="2895600"/>
            <a:ext cx="381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495800" y="46482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Various Aspects Of Scheduling: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03866"/>
            <a:ext cx="7498080" cy="48006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Hydro+Thermal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=Demand.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Scheduling Plays an vital role in power system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reliabilty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Cost Of Thermal production 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v.high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compared to Hydro.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62484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28800" y="6025065"/>
            <a:ext cx="6477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Fig. 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 Total hourly hydro and thermal power production </a:t>
            </a:r>
          </a:p>
        </p:txBody>
      </p:sp>
    </p:spTree>
    <p:extLst>
      <p:ext uri="{BB962C8B-B14F-4D97-AF65-F5344CB8AC3E}">
        <p14:creationId xmlns="" xmlns:p14="http://schemas.microsoft.com/office/powerpoint/2010/main" val="21035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685800"/>
            <a:ext cx="3657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egoe Print" pitchFamily="2" charset="0"/>
              </a:rPr>
              <a:t>Water Inflow</a:t>
            </a:r>
            <a:endParaRPr lang="en-US" sz="2000" dirty="0">
              <a:latin typeface="Segoe Prin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2057400"/>
            <a:ext cx="3581400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egoe Print" pitchFamily="2" charset="0"/>
              </a:rPr>
              <a:t>Long Term Hydroscheduling</a:t>
            </a:r>
            <a:endParaRPr lang="en-US" sz="2000" dirty="0">
              <a:latin typeface="Segoe Print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3581400"/>
            <a:ext cx="3581400" cy="1066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egoe Print" pitchFamily="2" charset="0"/>
              </a:rPr>
              <a:t>Short Term Hydrothermal </a:t>
            </a:r>
          </a:p>
          <a:p>
            <a:pPr algn="ctr"/>
            <a:r>
              <a:rPr lang="en-US" sz="2000" dirty="0" smtClean="0">
                <a:latin typeface="Segoe Print" pitchFamily="2" charset="0"/>
              </a:rPr>
              <a:t>Co-ordination</a:t>
            </a:r>
            <a:endParaRPr lang="en-US" sz="2000" dirty="0">
              <a:latin typeface="Segoe Print" pitchFamily="2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943600" y="3505200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943600" y="4191000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3352800"/>
            <a:ext cx="19812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egoe Print" pitchFamily="2" charset="0"/>
              </a:rPr>
              <a:t>Hydro Scheduling</a:t>
            </a:r>
            <a:endParaRPr lang="en-US" sz="2000" dirty="0">
              <a:latin typeface="Segoe Pri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34200" y="4191000"/>
            <a:ext cx="1981200" cy="68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egoe Print" pitchFamily="2" charset="0"/>
              </a:rPr>
              <a:t>Thermal Unit Commitment</a:t>
            </a:r>
            <a:endParaRPr lang="en-US" sz="2000" dirty="0">
              <a:latin typeface="Segoe Pri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62200" y="5486400"/>
            <a:ext cx="3581400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Segoe Print" pitchFamily="2" charset="0"/>
              </a:rPr>
              <a:t>OPF(Optimal Power Flow)</a:t>
            </a:r>
            <a:endParaRPr lang="en-US" sz="2000" dirty="0">
              <a:latin typeface="Segoe Print" pitchFamily="2" charset="0"/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3886200" y="1295400"/>
            <a:ext cx="484632" cy="7620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886200" y="2895600"/>
            <a:ext cx="484632" cy="685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3962400" y="4648200"/>
            <a:ext cx="484632" cy="8382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 Arrow 20"/>
          <p:cNvSpPr/>
          <p:nvPr/>
        </p:nvSpPr>
        <p:spPr>
          <a:xfrm>
            <a:off x="1447800" y="1371600"/>
            <a:ext cx="2566416" cy="868680"/>
          </a:xfrm>
          <a:prstGeom prst="ben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Up Arrow 21"/>
          <p:cNvSpPr/>
          <p:nvPr/>
        </p:nvSpPr>
        <p:spPr>
          <a:xfrm>
            <a:off x="1295400" y="2209800"/>
            <a:ext cx="457200" cy="3810000"/>
          </a:xfrm>
          <a:prstGeom prst="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Arrow 22"/>
          <p:cNvSpPr/>
          <p:nvPr/>
        </p:nvSpPr>
        <p:spPr>
          <a:xfrm>
            <a:off x="1600200" y="5715000"/>
            <a:ext cx="762000" cy="484632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498080" cy="83820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PROBLEM FORMULATION: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1828800"/>
            <a:ext cx="15240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Power System Model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2590800" y="20574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276600" y="1219200"/>
            <a:ext cx="12954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Objective  function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76600" y="2514600"/>
            <a:ext cx="1371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105400" y="3733800"/>
            <a:ext cx="1219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Hydro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105400" y="1905000"/>
            <a:ext cx="1219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Thermal</a:t>
            </a:r>
            <a:endParaRPr lang="en-US" dirty="0"/>
          </a:p>
        </p:txBody>
      </p:sp>
      <p:sp>
        <p:nvSpPr>
          <p:cNvPr id="22" name="Bent Arrow 21"/>
          <p:cNvSpPr/>
          <p:nvPr/>
        </p:nvSpPr>
        <p:spPr>
          <a:xfrm>
            <a:off x="2971800" y="1371600"/>
            <a:ext cx="304800" cy="6858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Bent Arrow 22"/>
          <p:cNvSpPr/>
          <p:nvPr/>
        </p:nvSpPr>
        <p:spPr>
          <a:xfrm flipV="1">
            <a:off x="2971800" y="2209800"/>
            <a:ext cx="304800" cy="6096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>
            <a:off x="4876800" y="2057400"/>
            <a:ext cx="228600" cy="609600"/>
          </a:xfrm>
          <a:prstGeom prst="bentArrow">
            <a:avLst>
              <a:gd name="adj1" fmla="val 29006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648200" y="2667000"/>
            <a:ext cx="292608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Bent Arrow 25"/>
          <p:cNvSpPr/>
          <p:nvPr/>
        </p:nvSpPr>
        <p:spPr>
          <a:xfrm flipV="1">
            <a:off x="4876800" y="2667000"/>
            <a:ext cx="228600" cy="1295400"/>
          </a:xfrm>
          <a:prstGeom prst="bentArrow">
            <a:avLst>
              <a:gd name="adj1" fmla="val 29006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6324600" y="1981200"/>
            <a:ext cx="838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162800" y="1600200"/>
            <a:ext cx="18288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Cost Function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Fuel Availability</a:t>
            </a:r>
            <a:endParaRPr lang="en-US" dirty="0"/>
          </a:p>
        </p:txBody>
      </p:sp>
      <p:sp>
        <p:nvSpPr>
          <p:cNvPr id="31" name="Right Arrow 30"/>
          <p:cNvSpPr/>
          <p:nvPr/>
        </p:nvSpPr>
        <p:spPr>
          <a:xfrm>
            <a:off x="6324600" y="3810000"/>
            <a:ext cx="609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934200" y="3276600"/>
            <a:ext cx="2209800" cy="2514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Water Balance Equation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Storage &amp; Discharge limitations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Power Production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Spill Characteristics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System Constraints </a:t>
            </a:r>
          </a:p>
          <a:p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609600"/>
            <a:ext cx="5715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76400" y="2286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KALINADI HYDRO ELECTRIC PROJECT- FLOW CHART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Mod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76200"/>
            <a:ext cx="7391400" cy="6610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63976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Lucida Calligraphy" pitchFamily="66" charset="0"/>
              </a:rPr>
              <a:t>Objective Function:</a:t>
            </a:r>
            <a:endParaRPr lang="en-US" sz="2800" b="1" u="sng" dirty="0">
              <a:solidFill>
                <a:srgbClr val="7030A0"/>
              </a:solidFill>
              <a:latin typeface="Lucida Calligraphy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219200"/>
            <a:ext cx="355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Thermal Cost Function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:-</a:t>
            </a:r>
            <a:endParaRPr lang="en-US" sz="2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1" y="1981200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steam plant net output at time period j.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fk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= The slopes of the piecewise linear steam-plant cost function.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4724400"/>
            <a:ext cx="814838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Considering Two Thermal Units, The Objective function is: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Minimize,F=∑ ∑ fij+ds1+Srs1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Where:     ds1 &amp; Srs1 are the slack variables for demand and spinning reserve.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=No. of units.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   j=No of periods.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295400"/>
            <a:ext cx="41148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3810000" y="4267200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FIG. 2 Steam plant piecewise linear cost function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883</TotalTime>
  <Words>861</Words>
  <Application>Microsoft Office PowerPoint</Application>
  <PresentationFormat>On-screen Show (4:3)</PresentationFormat>
  <Paragraphs>206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Slide 1</vt:lpstr>
      <vt:lpstr>INTRODUCTION:</vt:lpstr>
      <vt:lpstr>Slide 3</vt:lpstr>
      <vt:lpstr>Various Aspects Of Scheduling:</vt:lpstr>
      <vt:lpstr>Slide 5</vt:lpstr>
      <vt:lpstr>PROBLEM FORMULATION:</vt:lpstr>
      <vt:lpstr>Slide 7</vt:lpstr>
      <vt:lpstr>Slide 8</vt:lpstr>
      <vt:lpstr>Objective Function:</vt:lpstr>
      <vt:lpstr>Hydro Constraints:</vt:lpstr>
      <vt:lpstr>Slide 11</vt:lpstr>
      <vt:lpstr>Slide 12</vt:lpstr>
      <vt:lpstr>Slide 13</vt:lpstr>
      <vt:lpstr>Slide 14</vt:lpstr>
      <vt:lpstr>Thermal Constraints:</vt:lpstr>
      <vt:lpstr>Why LP?</vt:lpstr>
      <vt:lpstr>Implemented Algorithms:</vt:lpstr>
      <vt:lpstr>Applications:</vt:lpstr>
      <vt:lpstr>Result Analysis:</vt:lpstr>
      <vt:lpstr>Slide 20</vt:lpstr>
      <vt:lpstr>References: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vivek ranjan</dc:creator>
  <cp:lastModifiedBy>Subhashis</cp:lastModifiedBy>
  <cp:revision>14</cp:revision>
  <dcterms:created xsi:type="dcterms:W3CDTF">2011-05-07T12:51:02Z</dcterms:created>
  <dcterms:modified xsi:type="dcterms:W3CDTF">2011-05-09T09:38:13Z</dcterms:modified>
</cp:coreProperties>
</file>